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90" r:id="rId5"/>
  </p:sldMasterIdLst>
  <p:notesMasterIdLst>
    <p:notesMasterId r:id="rId38"/>
  </p:notesMasterIdLst>
  <p:sldIdLst>
    <p:sldId id="290" r:id="rId6"/>
    <p:sldId id="358" r:id="rId7"/>
    <p:sldId id="292" r:id="rId8"/>
    <p:sldId id="327" r:id="rId9"/>
    <p:sldId id="328" r:id="rId10"/>
    <p:sldId id="324" r:id="rId11"/>
    <p:sldId id="326" r:id="rId12"/>
    <p:sldId id="325" r:id="rId13"/>
    <p:sldId id="323" r:id="rId14"/>
    <p:sldId id="352" r:id="rId15"/>
    <p:sldId id="339" r:id="rId16"/>
    <p:sldId id="355" r:id="rId17"/>
    <p:sldId id="340" r:id="rId18"/>
    <p:sldId id="341" r:id="rId19"/>
    <p:sldId id="353" r:id="rId20"/>
    <p:sldId id="343" r:id="rId21"/>
    <p:sldId id="344" r:id="rId22"/>
    <p:sldId id="345" r:id="rId23"/>
    <p:sldId id="296" r:id="rId24"/>
    <p:sldId id="329" r:id="rId25"/>
    <p:sldId id="354" r:id="rId26"/>
    <p:sldId id="333" r:id="rId27"/>
    <p:sldId id="334" r:id="rId28"/>
    <p:sldId id="336" r:id="rId29"/>
    <p:sldId id="361" r:id="rId30"/>
    <p:sldId id="362" r:id="rId31"/>
    <p:sldId id="356" r:id="rId32"/>
    <p:sldId id="357" r:id="rId33"/>
    <p:sldId id="359" r:id="rId34"/>
    <p:sldId id="351" r:id="rId35"/>
    <p:sldId id="360" r:id="rId36"/>
    <p:sldId id="32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O6vr56febsBVth/yIIWrw==" hashData="aYG7tCZXcmy3je/Av20o7WfKaVWOP+wSqLPfk1ZIwLUNNPOYFAc/n1GwJh0s1XUrjHusMBbjamkvKd2ylR7dr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74884" autoAdjust="0"/>
  </p:normalViewPr>
  <p:slideViewPr>
    <p:cSldViewPr snapToGrid="0">
      <p:cViewPr>
        <p:scale>
          <a:sx n="68" d="100"/>
          <a:sy n="68" d="100"/>
        </p:scale>
        <p:origin x="24" y="24"/>
      </p:cViewPr>
      <p:guideLst/>
    </p:cSldViewPr>
  </p:slideViewPr>
  <p:notesTextViewPr>
    <p:cViewPr>
      <p:scale>
        <a:sx n="1" d="1"/>
        <a:sy n="1" d="1"/>
      </p:scale>
      <p:origin x="0" y="0"/>
    </p:cViewPr>
  </p:notesTextViewPr>
  <p:sorterViewPr>
    <p:cViewPr varScale="1">
      <p:scale>
        <a:sx n="100" d="100"/>
        <a:sy n="100" d="100"/>
      </p:scale>
      <p:origin x="0" y="-83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F34E6-CFCF-4447-ABBF-6F3196D0001D}" type="doc">
      <dgm:prSet loTypeId="urn:microsoft.com/office/officeart/2008/layout/VerticalCurvedList" loCatId="list" qsTypeId="urn:microsoft.com/office/officeart/2005/8/quickstyle/simple5" qsCatId="simple" csTypeId="urn:microsoft.com/office/officeart/2005/8/colors/accent2_2" csCatId="accent2" phldr="1"/>
      <dgm:spPr/>
      <dgm:t>
        <a:bodyPr/>
        <a:lstStyle/>
        <a:p>
          <a:endParaRPr lang="en-US"/>
        </a:p>
      </dgm:t>
    </dgm:pt>
    <dgm:pt modelId="{C24E8811-4FA9-4AE4-B81A-FE311326BE90}">
      <dgm:prSet phldrT="[Text]"/>
      <dgm:spPr/>
      <dgm:t>
        <a:bodyPr/>
        <a:lstStyle/>
        <a:p>
          <a:r>
            <a:rPr lang="en-US" dirty="0"/>
            <a:t>Front End</a:t>
          </a:r>
        </a:p>
      </dgm:t>
    </dgm:pt>
    <dgm:pt modelId="{9F590A58-43C2-4BC9-9BAA-86EA7CEDE3A7}" type="parTrans" cxnId="{D9AFB69E-7982-428D-9F00-8AD961094C21}">
      <dgm:prSet/>
      <dgm:spPr/>
      <dgm:t>
        <a:bodyPr/>
        <a:lstStyle/>
        <a:p>
          <a:endParaRPr lang="en-US"/>
        </a:p>
      </dgm:t>
    </dgm:pt>
    <dgm:pt modelId="{96DD5C37-D7C1-43D1-9002-BDC4C13736C9}" type="sibTrans" cxnId="{D9AFB69E-7982-428D-9F00-8AD961094C21}">
      <dgm:prSet/>
      <dgm:spPr/>
      <dgm:t>
        <a:bodyPr/>
        <a:lstStyle/>
        <a:p>
          <a:endParaRPr lang="en-US"/>
        </a:p>
      </dgm:t>
    </dgm:pt>
    <dgm:pt modelId="{B95E155A-0F78-4026-B6F6-85446434E57C}">
      <dgm:prSet phldrT="[Text]"/>
      <dgm:spPr/>
      <dgm:t>
        <a:bodyPr/>
        <a:lstStyle/>
        <a:p>
          <a:r>
            <a:rPr lang="en-US" dirty="0"/>
            <a:t>Application </a:t>
          </a:r>
        </a:p>
      </dgm:t>
    </dgm:pt>
    <dgm:pt modelId="{803A284A-E7C7-49CB-A2E5-3B5C3276912F}" type="parTrans" cxnId="{430C691D-0861-4D16-A01D-05B83B654878}">
      <dgm:prSet/>
      <dgm:spPr/>
      <dgm:t>
        <a:bodyPr/>
        <a:lstStyle/>
        <a:p>
          <a:endParaRPr lang="en-US"/>
        </a:p>
      </dgm:t>
    </dgm:pt>
    <dgm:pt modelId="{5FE4BDBD-1B44-4382-9E73-476D14AC6669}" type="sibTrans" cxnId="{430C691D-0861-4D16-A01D-05B83B654878}">
      <dgm:prSet/>
      <dgm:spPr/>
      <dgm:t>
        <a:bodyPr/>
        <a:lstStyle/>
        <a:p>
          <a:endParaRPr lang="en-US"/>
        </a:p>
      </dgm:t>
    </dgm:pt>
    <dgm:pt modelId="{BE12C50D-1D49-46AE-BD2B-704A8A3B43D8}">
      <dgm:prSet phldrT="[Text]"/>
      <dgm:spPr/>
      <dgm:t>
        <a:bodyPr/>
        <a:lstStyle/>
        <a:p>
          <a:r>
            <a:rPr lang="en-US" dirty="0"/>
            <a:t>Search</a:t>
          </a:r>
        </a:p>
      </dgm:t>
    </dgm:pt>
    <dgm:pt modelId="{EAAEDAB2-D8E9-4A91-B393-B1BC89E281C1}" type="parTrans" cxnId="{32A44BF2-F101-49A8-8526-E3C9B8C11387}">
      <dgm:prSet/>
      <dgm:spPr/>
      <dgm:t>
        <a:bodyPr/>
        <a:lstStyle/>
        <a:p>
          <a:endParaRPr lang="en-US"/>
        </a:p>
      </dgm:t>
    </dgm:pt>
    <dgm:pt modelId="{D951DAE4-DEC9-4089-979A-2D8F5D304A8D}" type="sibTrans" cxnId="{32A44BF2-F101-49A8-8526-E3C9B8C11387}">
      <dgm:prSet/>
      <dgm:spPr/>
      <dgm:t>
        <a:bodyPr/>
        <a:lstStyle/>
        <a:p>
          <a:endParaRPr lang="en-US"/>
        </a:p>
      </dgm:t>
    </dgm:pt>
    <dgm:pt modelId="{377A6F07-53DE-4A85-9BAE-0597047409BE}">
      <dgm:prSet phldrT="[Text]"/>
      <dgm:spPr/>
      <dgm:t>
        <a:bodyPr/>
        <a:lstStyle/>
        <a:p>
          <a:r>
            <a:rPr lang="en-US" dirty="0"/>
            <a:t>Distributed Cache</a:t>
          </a:r>
        </a:p>
      </dgm:t>
    </dgm:pt>
    <dgm:pt modelId="{B04FF3CC-7EA0-4AF7-A4C6-226E1FBE74E0}" type="parTrans" cxnId="{E05BF012-4955-46DE-B596-B2DBAA02B344}">
      <dgm:prSet/>
      <dgm:spPr/>
      <dgm:t>
        <a:bodyPr/>
        <a:lstStyle/>
        <a:p>
          <a:endParaRPr lang="en-US"/>
        </a:p>
      </dgm:t>
    </dgm:pt>
    <dgm:pt modelId="{D9622EC7-6D35-4D5D-B097-AEFDE6E5882D}" type="sibTrans" cxnId="{E05BF012-4955-46DE-B596-B2DBAA02B344}">
      <dgm:prSet/>
      <dgm:spPr/>
      <dgm:t>
        <a:bodyPr/>
        <a:lstStyle/>
        <a:p>
          <a:endParaRPr lang="en-US"/>
        </a:p>
      </dgm:t>
    </dgm:pt>
    <dgm:pt modelId="{E582777C-B2B7-4CED-BA04-F301948D175A}">
      <dgm:prSet phldrT="[Text]"/>
      <dgm:spPr/>
      <dgm:t>
        <a:bodyPr/>
        <a:lstStyle/>
        <a:p>
          <a:r>
            <a:rPr lang="en-US" dirty="0"/>
            <a:t>Custom</a:t>
          </a:r>
        </a:p>
      </dgm:t>
    </dgm:pt>
    <dgm:pt modelId="{6EB1CE8D-2145-4F34-9D18-CBBF895CCF29}" type="parTrans" cxnId="{111AD8E2-C345-4F98-A707-59549DC66F0B}">
      <dgm:prSet/>
      <dgm:spPr/>
      <dgm:t>
        <a:bodyPr/>
        <a:lstStyle/>
        <a:p>
          <a:endParaRPr lang="en-US"/>
        </a:p>
      </dgm:t>
    </dgm:pt>
    <dgm:pt modelId="{58618E46-E57A-475F-BF7A-DB3C81B63EDF}" type="sibTrans" cxnId="{111AD8E2-C345-4F98-A707-59549DC66F0B}">
      <dgm:prSet/>
      <dgm:spPr/>
      <dgm:t>
        <a:bodyPr/>
        <a:lstStyle/>
        <a:p>
          <a:endParaRPr lang="en-US"/>
        </a:p>
      </dgm:t>
    </dgm:pt>
    <dgm:pt modelId="{3518048C-4228-435E-AA6C-830615B408AD}">
      <dgm:prSet phldrT="[Text]"/>
      <dgm:spPr/>
      <dgm:t>
        <a:bodyPr/>
        <a:lstStyle/>
        <a:p>
          <a:r>
            <a:rPr lang="en-US" dirty="0"/>
            <a:t>Single Server Farm</a:t>
          </a:r>
        </a:p>
      </dgm:t>
    </dgm:pt>
    <dgm:pt modelId="{43822B24-5E63-4F4C-8BD9-F884EECCFF75}" type="sibTrans" cxnId="{4C9EA8B3-92C1-43EC-A740-336BD5746C2B}">
      <dgm:prSet/>
      <dgm:spPr/>
      <dgm:t>
        <a:bodyPr/>
        <a:lstStyle/>
        <a:p>
          <a:endParaRPr lang="en-US"/>
        </a:p>
      </dgm:t>
    </dgm:pt>
    <dgm:pt modelId="{8AEBBBDE-12FA-4CD9-823C-6C1472AB9986}" type="parTrans" cxnId="{4C9EA8B3-92C1-43EC-A740-336BD5746C2B}">
      <dgm:prSet/>
      <dgm:spPr/>
      <dgm:t>
        <a:bodyPr/>
        <a:lstStyle/>
        <a:p>
          <a:endParaRPr lang="en-US"/>
        </a:p>
      </dgm:t>
    </dgm:pt>
    <dgm:pt modelId="{00DADF6F-9C64-4B33-96FE-11BC8F1C2B7F}" type="pres">
      <dgm:prSet presAssocID="{E05F34E6-CFCF-4447-ABBF-6F3196D0001D}" presName="Name0" presStyleCnt="0">
        <dgm:presLayoutVars>
          <dgm:chMax val="7"/>
          <dgm:chPref val="7"/>
          <dgm:dir/>
        </dgm:presLayoutVars>
      </dgm:prSet>
      <dgm:spPr/>
      <dgm:t>
        <a:bodyPr/>
        <a:lstStyle/>
        <a:p>
          <a:endParaRPr lang="en-US"/>
        </a:p>
      </dgm:t>
    </dgm:pt>
    <dgm:pt modelId="{1FCB8959-0998-4256-AC59-9C72E913C3AA}" type="pres">
      <dgm:prSet presAssocID="{E05F34E6-CFCF-4447-ABBF-6F3196D0001D}" presName="Name1" presStyleCnt="0"/>
      <dgm:spPr/>
    </dgm:pt>
    <dgm:pt modelId="{93B7982E-32CB-486D-91D6-00D294E8F263}" type="pres">
      <dgm:prSet presAssocID="{E05F34E6-CFCF-4447-ABBF-6F3196D0001D}" presName="cycle" presStyleCnt="0"/>
      <dgm:spPr/>
    </dgm:pt>
    <dgm:pt modelId="{1C78C40F-7406-48AF-996B-F3A78D1C243B}" type="pres">
      <dgm:prSet presAssocID="{E05F34E6-CFCF-4447-ABBF-6F3196D0001D}" presName="srcNode" presStyleLbl="node1" presStyleIdx="0" presStyleCnt="6"/>
      <dgm:spPr/>
    </dgm:pt>
    <dgm:pt modelId="{03B2CE5A-D7C8-470D-84AC-3D3FCC6F2B1F}" type="pres">
      <dgm:prSet presAssocID="{E05F34E6-CFCF-4447-ABBF-6F3196D0001D}" presName="conn" presStyleLbl="parChTrans1D2" presStyleIdx="0" presStyleCnt="1"/>
      <dgm:spPr/>
      <dgm:t>
        <a:bodyPr/>
        <a:lstStyle/>
        <a:p>
          <a:endParaRPr lang="en-US"/>
        </a:p>
      </dgm:t>
    </dgm:pt>
    <dgm:pt modelId="{DAD5D93D-6848-407B-A694-3B8A5D64834C}" type="pres">
      <dgm:prSet presAssocID="{E05F34E6-CFCF-4447-ABBF-6F3196D0001D}" presName="extraNode" presStyleLbl="node1" presStyleIdx="0" presStyleCnt="6"/>
      <dgm:spPr/>
    </dgm:pt>
    <dgm:pt modelId="{DE43863E-3EFE-4DB4-8A30-293B08D6CB50}" type="pres">
      <dgm:prSet presAssocID="{E05F34E6-CFCF-4447-ABBF-6F3196D0001D}" presName="dstNode" presStyleLbl="node1" presStyleIdx="0" presStyleCnt="6"/>
      <dgm:spPr/>
    </dgm:pt>
    <dgm:pt modelId="{E8B194EE-050D-4083-9215-875991ACDF9E}" type="pres">
      <dgm:prSet presAssocID="{C24E8811-4FA9-4AE4-B81A-FE311326BE90}" presName="text_1" presStyleLbl="node1" presStyleIdx="0" presStyleCnt="6">
        <dgm:presLayoutVars>
          <dgm:bulletEnabled val="1"/>
        </dgm:presLayoutVars>
      </dgm:prSet>
      <dgm:spPr/>
      <dgm:t>
        <a:bodyPr/>
        <a:lstStyle/>
        <a:p>
          <a:endParaRPr lang="en-US"/>
        </a:p>
      </dgm:t>
    </dgm:pt>
    <dgm:pt modelId="{BCA80426-4930-489D-8B49-1E28084A8F9C}" type="pres">
      <dgm:prSet presAssocID="{C24E8811-4FA9-4AE4-B81A-FE311326BE90}" presName="accent_1" presStyleCnt="0"/>
      <dgm:spPr/>
    </dgm:pt>
    <dgm:pt modelId="{1419E5FA-A5EC-4DD7-9206-EFE2A69FD78B}" type="pres">
      <dgm:prSet presAssocID="{C24E8811-4FA9-4AE4-B81A-FE311326BE90}" presName="accentRepeatNode" presStyleLbl="solidFgAcc1" presStyleIdx="0" presStyleCnt="6"/>
      <dgm:spPr/>
    </dgm:pt>
    <dgm:pt modelId="{972E8E8F-0CE6-4C2D-905A-ADBCF396AF43}" type="pres">
      <dgm:prSet presAssocID="{B95E155A-0F78-4026-B6F6-85446434E57C}" presName="text_2" presStyleLbl="node1" presStyleIdx="1" presStyleCnt="6">
        <dgm:presLayoutVars>
          <dgm:bulletEnabled val="1"/>
        </dgm:presLayoutVars>
      </dgm:prSet>
      <dgm:spPr/>
      <dgm:t>
        <a:bodyPr/>
        <a:lstStyle/>
        <a:p>
          <a:endParaRPr lang="en-US"/>
        </a:p>
      </dgm:t>
    </dgm:pt>
    <dgm:pt modelId="{DEC9E47F-9731-40D1-A219-76D3F9D66ED0}" type="pres">
      <dgm:prSet presAssocID="{B95E155A-0F78-4026-B6F6-85446434E57C}" presName="accent_2" presStyleCnt="0"/>
      <dgm:spPr/>
    </dgm:pt>
    <dgm:pt modelId="{0152FFFC-405B-44DE-9D85-3125F1080A97}" type="pres">
      <dgm:prSet presAssocID="{B95E155A-0F78-4026-B6F6-85446434E57C}" presName="accentRepeatNode" presStyleLbl="solidFgAcc1" presStyleIdx="1" presStyleCnt="6"/>
      <dgm:spPr/>
    </dgm:pt>
    <dgm:pt modelId="{4BDAA4F7-A52F-49A5-8D59-BF76933B5881}" type="pres">
      <dgm:prSet presAssocID="{BE12C50D-1D49-46AE-BD2B-704A8A3B43D8}" presName="text_3" presStyleLbl="node1" presStyleIdx="2" presStyleCnt="6">
        <dgm:presLayoutVars>
          <dgm:bulletEnabled val="1"/>
        </dgm:presLayoutVars>
      </dgm:prSet>
      <dgm:spPr/>
      <dgm:t>
        <a:bodyPr/>
        <a:lstStyle/>
        <a:p>
          <a:endParaRPr lang="en-US"/>
        </a:p>
      </dgm:t>
    </dgm:pt>
    <dgm:pt modelId="{075D14EF-A44B-4A8C-BBAB-27E55537D569}" type="pres">
      <dgm:prSet presAssocID="{BE12C50D-1D49-46AE-BD2B-704A8A3B43D8}" presName="accent_3" presStyleCnt="0"/>
      <dgm:spPr/>
    </dgm:pt>
    <dgm:pt modelId="{F61BCA77-B08F-4625-B29F-E6C51C0F269F}" type="pres">
      <dgm:prSet presAssocID="{BE12C50D-1D49-46AE-BD2B-704A8A3B43D8}" presName="accentRepeatNode" presStyleLbl="solidFgAcc1" presStyleIdx="2" presStyleCnt="6"/>
      <dgm:spPr/>
    </dgm:pt>
    <dgm:pt modelId="{70DE4991-4DF1-4A8A-8E29-E55F1539B0DF}" type="pres">
      <dgm:prSet presAssocID="{377A6F07-53DE-4A85-9BAE-0597047409BE}" presName="text_4" presStyleLbl="node1" presStyleIdx="3" presStyleCnt="6">
        <dgm:presLayoutVars>
          <dgm:bulletEnabled val="1"/>
        </dgm:presLayoutVars>
      </dgm:prSet>
      <dgm:spPr/>
      <dgm:t>
        <a:bodyPr/>
        <a:lstStyle/>
        <a:p>
          <a:endParaRPr lang="en-US"/>
        </a:p>
      </dgm:t>
    </dgm:pt>
    <dgm:pt modelId="{32464ECB-D3F0-427D-86C1-08BE432FD62B}" type="pres">
      <dgm:prSet presAssocID="{377A6F07-53DE-4A85-9BAE-0597047409BE}" presName="accent_4" presStyleCnt="0"/>
      <dgm:spPr/>
    </dgm:pt>
    <dgm:pt modelId="{C2588417-8EF6-47ED-8571-B294541AD05E}" type="pres">
      <dgm:prSet presAssocID="{377A6F07-53DE-4A85-9BAE-0597047409BE}" presName="accentRepeatNode" presStyleLbl="solidFgAcc1" presStyleIdx="3" presStyleCnt="6"/>
      <dgm:spPr/>
    </dgm:pt>
    <dgm:pt modelId="{17B404EB-136D-4571-9676-5F3D55E26B1F}" type="pres">
      <dgm:prSet presAssocID="{E582777C-B2B7-4CED-BA04-F301948D175A}" presName="text_5" presStyleLbl="node1" presStyleIdx="4" presStyleCnt="6">
        <dgm:presLayoutVars>
          <dgm:bulletEnabled val="1"/>
        </dgm:presLayoutVars>
      </dgm:prSet>
      <dgm:spPr/>
      <dgm:t>
        <a:bodyPr/>
        <a:lstStyle/>
        <a:p>
          <a:endParaRPr lang="en-US"/>
        </a:p>
      </dgm:t>
    </dgm:pt>
    <dgm:pt modelId="{9642F04E-F661-4FB2-9120-35B8F52E34C4}" type="pres">
      <dgm:prSet presAssocID="{E582777C-B2B7-4CED-BA04-F301948D175A}" presName="accent_5" presStyleCnt="0"/>
      <dgm:spPr/>
    </dgm:pt>
    <dgm:pt modelId="{50F4BFE8-5888-4E54-94CD-56499C77DF3B}" type="pres">
      <dgm:prSet presAssocID="{E582777C-B2B7-4CED-BA04-F301948D175A}" presName="accentRepeatNode" presStyleLbl="solidFgAcc1" presStyleIdx="4" presStyleCnt="6"/>
      <dgm:spPr/>
    </dgm:pt>
    <dgm:pt modelId="{2A8414C8-036A-4B3E-8605-F0DFFCCA0039}" type="pres">
      <dgm:prSet presAssocID="{3518048C-4228-435E-AA6C-830615B408AD}" presName="text_6" presStyleLbl="node1" presStyleIdx="5" presStyleCnt="6">
        <dgm:presLayoutVars>
          <dgm:bulletEnabled val="1"/>
        </dgm:presLayoutVars>
      </dgm:prSet>
      <dgm:spPr/>
      <dgm:t>
        <a:bodyPr/>
        <a:lstStyle/>
        <a:p>
          <a:endParaRPr lang="en-US"/>
        </a:p>
      </dgm:t>
    </dgm:pt>
    <dgm:pt modelId="{71BD98A9-0FC1-4D2D-B8DE-BBC432A0B916}" type="pres">
      <dgm:prSet presAssocID="{3518048C-4228-435E-AA6C-830615B408AD}" presName="accent_6" presStyleCnt="0"/>
      <dgm:spPr/>
    </dgm:pt>
    <dgm:pt modelId="{89F7E627-C4F4-41D1-A431-B9C747947716}" type="pres">
      <dgm:prSet presAssocID="{3518048C-4228-435E-AA6C-830615B408AD}" presName="accentRepeatNode" presStyleLbl="solidFgAcc1" presStyleIdx="5" presStyleCnt="6"/>
      <dgm:spPr/>
    </dgm:pt>
  </dgm:ptLst>
  <dgm:cxnLst>
    <dgm:cxn modelId="{E05BF012-4955-46DE-B596-B2DBAA02B344}" srcId="{E05F34E6-CFCF-4447-ABBF-6F3196D0001D}" destId="{377A6F07-53DE-4A85-9BAE-0597047409BE}" srcOrd="3" destOrd="0" parTransId="{B04FF3CC-7EA0-4AF7-A4C6-226E1FBE74E0}" sibTransId="{D9622EC7-6D35-4D5D-B097-AEFDE6E5882D}"/>
    <dgm:cxn modelId="{32A44BF2-F101-49A8-8526-E3C9B8C11387}" srcId="{E05F34E6-CFCF-4447-ABBF-6F3196D0001D}" destId="{BE12C50D-1D49-46AE-BD2B-704A8A3B43D8}" srcOrd="2" destOrd="0" parTransId="{EAAEDAB2-D8E9-4A91-B393-B1BC89E281C1}" sibTransId="{D951DAE4-DEC9-4089-979A-2D8F5D304A8D}"/>
    <dgm:cxn modelId="{D9AFB69E-7982-428D-9F00-8AD961094C21}" srcId="{E05F34E6-CFCF-4447-ABBF-6F3196D0001D}" destId="{C24E8811-4FA9-4AE4-B81A-FE311326BE90}" srcOrd="0" destOrd="0" parTransId="{9F590A58-43C2-4BC9-9BAA-86EA7CEDE3A7}" sibTransId="{96DD5C37-D7C1-43D1-9002-BDC4C13736C9}"/>
    <dgm:cxn modelId="{5848B81B-A7E6-4A81-A78A-687585BBFA00}" type="presOf" srcId="{B95E155A-0F78-4026-B6F6-85446434E57C}" destId="{972E8E8F-0CE6-4C2D-905A-ADBCF396AF43}" srcOrd="0" destOrd="0" presId="urn:microsoft.com/office/officeart/2008/layout/VerticalCurvedList"/>
    <dgm:cxn modelId="{430C691D-0861-4D16-A01D-05B83B654878}" srcId="{E05F34E6-CFCF-4447-ABBF-6F3196D0001D}" destId="{B95E155A-0F78-4026-B6F6-85446434E57C}" srcOrd="1" destOrd="0" parTransId="{803A284A-E7C7-49CB-A2E5-3B5C3276912F}" sibTransId="{5FE4BDBD-1B44-4382-9E73-476D14AC6669}"/>
    <dgm:cxn modelId="{111AD8E2-C345-4F98-A707-59549DC66F0B}" srcId="{E05F34E6-CFCF-4447-ABBF-6F3196D0001D}" destId="{E582777C-B2B7-4CED-BA04-F301948D175A}" srcOrd="4" destOrd="0" parTransId="{6EB1CE8D-2145-4F34-9D18-CBBF895CCF29}" sibTransId="{58618E46-E57A-475F-BF7A-DB3C81B63EDF}"/>
    <dgm:cxn modelId="{8957ABFB-9CA3-413E-8E6F-E17AA13FED46}" type="presOf" srcId="{3518048C-4228-435E-AA6C-830615B408AD}" destId="{2A8414C8-036A-4B3E-8605-F0DFFCCA0039}" srcOrd="0" destOrd="0" presId="urn:microsoft.com/office/officeart/2008/layout/VerticalCurvedList"/>
    <dgm:cxn modelId="{B1532165-181D-439C-9791-7F017BD9C7AE}" type="presOf" srcId="{96DD5C37-D7C1-43D1-9002-BDC4C13736C9}" destId="{03B2CE5A-D7C8-470D-84AC-3D3FCC6F2B1F}" srcOrd="0" destOrd="0" presId="urn:microsoft.com/office/officeart/2008/layout/VerticalCurvedList"/>
    <dgm:cxn modelId="{6709B392-3D87-436E-BE79-AC7D1A940115}" type="presOf" srcId="{377A6F07-53DE-4A85-9BAE-0597047409BE}" destId="{70DE4991-4DF1-4A8A-8E29-E55F1539B0DF}" srcOrd="0" destOrd="0" presId="urn:microsoft.com/office/officeart/2008/layout/VerticalCurvedList"/>
    <dgm:cxn modelId="{C2FDEF40-CADA-4976-BDE1-0919B8E28C16}" type="presOf" srcId="{BE12C50D-1D49-46AE-BD2B-704A8A3B43D8}" destId="{4BDAA4F7-A52F-49A5-8D59-BF76933B5881}" srcOrd="0" destOrd="0" presId="urn:microsoft.com/office/officeart/2008/layout/VerticalCurvedList"/>
    <dgm:cxn modelId="{926AB7F6-7AAF-44E5-96C5-2002E5A1782F}" type="presOf" srcId="{E05F34E6-CFCF-4447-ABBF-6F3196D0001D}" destId="{00DADF6F-9C64-4B33-96FE-11BC8F1C2B7F}" srcOrd="0" destOrd="0" presId="urn:microsoft.com/office/officeart/2008/layout/VerticalCurvedList"/>
    <dgm:cxn modelId="{4C9EA8B3-92C1-43EC-A740-336BD5746C2B}" srcId="{E05F34E6-CFCF-4447-ABBF-6F3196D0001D}" destId="{3518048C-4228-435E-AA6C-830615B408AD}" srcOrd="5" destOrd="0" parTransId="{8AEBBBDE-12FA-4CD9-823C-6C1472AB9986}" sibTransId="{43822B24-5E63-4F4C-8BD9-F884EECCFF75}"/>
    <dgm:cxn modelId="{7323BC79-F63B-4202-B915-748E3EF75899}" type="presOf" srcId="{C24E8811-4FA9-4AE4-B81A-FE311326BE90}" destId="{E8B194EE-050D-4083-9215-875991ACDF9E}" srcOrd="0" destOrd="0" presId="urn:microsoft.com/office/officeart/2008/layout/VerticalCurvedList"/>
    <dgm:cxn modelId="{CDB8BEA3-DD63-4EB2-A494-8D47B2B68A28}" type="presOf" srcId="{E582777C-B2B7-4CED-BA04-F301948D175A}" destId="{17B404EB-136D-4571-9676-5F3D55E26B1F}" srcOrd="0" destOrd="0" presId="urn:microsoft.com/office/officeart/2008/layout/VerticalCurvedList"/>
    <dgm:cxn modelId="{67815234-3266-44BC-858F-EC93E38313BD}" type="presParOf" srcId="{00DADF6F-9C64-4B33-96FE-11BC8F1C2B7F}" destId="{1FCB8959-0998-4256-AC59-9C72E913C3AA}" srcOrd="0" destOrd="0" presId="urn:microsoft.com/office/officeart/2008/layout/VerticalCurvedList"/>
    <dgm:cxn modelId="{E0192448-0768-446C-BDAA-4253CA48EFB5}" type="presParOf" srcId="{1FCB8959-0998-4256-AC59-9C72E913C3AA}" destId="{93B7982E-32CB-486D-91D6-00D294E8F263}" srcOrd="0" destOrd="0" presId="urn:microsoft.com/office/officeart/2008/layout/VerticalCurvedList"/>
    <dgm:cxn modelId="{D239103E-9051-4220-84A7-56D7264922C9}" type="presParOf" srcId="{93B7982E-32CB-486D-91D6-00D294E8F263}" destId="{1C78C40F-7406-48AF-996B-F3A78D1C243B}" srcOrd="0" destOrd="0" presId="urn:microsoft.com/office/officeart/2008/layout/VerticalCurvedList"/>
    <dgm:cxn modelId="{DE346C6B-1250-4275-87F6-12020EE15864}" type="presParOf" srcId="{93B7982E-32CB-486D-91D6-00D294E8F263}" destId="{03B2CE5A-D7C8-470D-84AC-3D3FCC6F2B1F}" srcOrd="1" destOrd="0" presId="urn:microsoft.com/office/officeart/2008/layout/VerticalCurvedList"/>
    <dgm:cxn modelId="{0389E72A-F26F-4170-901F-B0BC3CEC1BFC}" type="presParOf" srcId="{93B7982E-32CB-486D-91D6-00D294E8F263}" destId="{DAD5D93D-6848-407B-A694-3B8A5D64834C}" srcOrd="2" destOrd="0" presId="urn:microsoft.com/office/officeart/2008/layout/VerticalCurvedList"/>
    <dgm:cxn modelId="{C1359686-5C8E-40F4-A9C7-E962B82F573C}" type="presParOf" srcId="{93B7982E-32CB-486D-91D6-00D294E8F263}" destId="{DE43863E-3EFE-4DB4-8A30-293B08D6CB50}" srcOrd="3" destOrd="0" presId="urn:microsoft.com/office/officeart/2008/layout/VerticalCurvedList"/>
    <dgm:cxn modelId="{5A221A07-68CD-498E-9A5E-01354018B3A4}" type="presParOf" srcId="{1FCB8959-0998-4256-AC59-9C72E913C3AA}" destId="{E8B194EE-050D-4083-9215-875991ACDF9E}" srcOrd="1" destOrd="0" presId="urn:microsoft.com/office/officeart/2008/layout/VerticalCurvedList"/>
    <dgm:cxn modelId="{0ED40B41-95C5-4536-821F-92C26990EEAD}" type="presParOf" srcId="{1FCB8959-0998-4256-AC59-9C72E913C3AA}" destId="{BCA80426-4930-489D-8B49-1E28084A8F9C}" srcOrd="2" destOrd="0" presId="urn:microsoft.com/office/officeart/2008/layout/VerticalCurvedList"/>
    <dgm:cxn modelId="{466AE44C-77DD-4F6D-A26E-2B177C1A8A39}" type="presParOf" srcId="{BCA80426-4930-489D-8B49-1E28084A8F9C}" destId="{1419E5FA-A5EC-4DD7-9206-EFE2A69FD78B}" srcOrd="0" destOrd="0" presId="urn:microsoft.com/office/officeart/2008/layout/VerticalCurvedList"/>
    <dgm:cxn modelId="{BB46D447-8959-48D6-AB8F-7E7900B8F68B}" type="presParOf" srcId="{1FCB8959-0998-4256-AC59-9C72E913C3AA}" destId="{972E8E8F-0CE6-4C2D-905A-ADBCF396AF43}" srcOrd="3" destOrd="0" presId="urn:microsoft.com/office/officeart/2008/layout/VerticalCurvedList"/>
    <dgm:cxn modelId="{F58C185D-A3A3-4086-8780-AAD40F2BA8FD}" type="presParOf" srcId="{1FCB8959-0998-4256-AC59-9C72E913C3AA}" destId="{DEC9E47F-9731-40D1-A219-76D3F9D66ED0}" srcOrd="4" destOrd="0" presId="urn:microsoft.com/office/officeart/2008/layout/VerticalCurvedList"/>
    <dgm:cxn modelId="{4E7827EF-7D8A-4557-856E-4CFB0EA9AF20}" type="presParOf" srcId="{DEC9E47F-9731-40D1-A219-76D3F9D66ED0}" destId="{0152FFFC-405B-44DE-9D85-3125F1080A97}" srcOrd="0" destOrd="0" presId="urn:microsoft.com/office/officeart/2008/layout/VerticalCurvedList"/>
    <dgm:cxn modelId="{2EFF948F-638D-4E0E-BCCE-CACD8334B420}" type="presParOf" srcId="{1FCB8959-0998-4256-AC59-9C72E913C3AA}" destId="{4BDAA4F7-A52F-49A5-8D59-BF76933B5881}" srcOrd="5" destOrd="0" presId="urn:microsoft.com/office/officeart/2008/layout/VerticalCurvedList"/>
    <dgm:cxn modelId="{AD2627B5-51C5-440F-9B85-64009D12E998}" type="presParOf" srcId="{1FCB8959-0998-4256-AC59-9C72E913C3AA}" destId="{075D14EF-A44B-4A8C-BBAB-27E55537D569}" srcOrd="6" destOrd="0" presId="urn:microsoft.com/office/officeart/2008/layout/VerticalCurvedList"/>
    <dgm:cxn modelId="{BFAD5A15-A4B7-4A72-B3FD-558D8F6AFBE6}" type="presParOf" srcId="{075D14EF-A44B-4A8C-BBAB-27E55537D569}" destId="{F61BCA77-B08F-4625-B29F-E6C51C0F269F}" srcOrd="0" destOrd="0" presId="urn:microsoft.com/office/officeart/2008/layout/VerticalCurvedList"/>
    <dgm:cxn modelId="{7EEEA181-D838-4095-814E-A5C5A019F682}" type="presParOf" srcId="{1FCB8959-0998-4256-AC59-9C72E913C3AA}" destId="{70DE4991-4DF1-4A8A-8E29-E55F1539B0DF}" srcOrd="7" destOrd="0" presId="urn:microsoft.com/office/officeart/2008/layout/VerticalCurvedList"/>
    <dgm:cxn modelId="{757F63AE-62F2-4386-8F0B-0689DA0ED9C0}" type="presParOf" srcId="{1FCB8959-0998-4256-AC59-9C72E913C3AA}" destId="{32464ECB-D3F0-427D-86C1-08BE432FD62B}" srcOrd="8" destOrd="0" presId="urn:microsoft.com/office/officeart/2008/layout/VerticalCurvedList"/>
    <dgm:cxn modelId="{1C026D59-2411-4970-B976-08FA31724C64}" type="presParOf" srcId="{32464ECB-D3F0-427D-86C1-08BE432FD62B}" destId="{C2588417-8EF6-47ED-8571-B294541AD05E}" srcOrd="0" destOrd="0" presId="urn:microsoft.com/office/officeart/2008/layout/VerticalCurvedList"/>
    <dgm:cxn modelId="{7F0250F1-C460-474D-8CF5-4B38D261F68E}" type="presParOf" srcId="{1FCB8959-0998-4256-AC59-9C72E913C3AA}" destId="{17B404EB-136D-4571-9676-5F3D55E26B1F}" srcOrd="9" destOrd="0" presId="urn:microsoft.com/office/officeart/2008/layout/VerticalCurvedList"/>
    <dgm:cxn modelId="{E7581BE1-6D19-4FBA-855D-CB3739E32284}" type="presParOf" srcId="{1FCB8959-0998-4256-AC59-9C72E913C3AA}" destId="{9642F04E-F661-4FB2-9120-35B8F52E34C4}" srcOrd="10" destOrd="0" presId="urn:microsoft.com/office/officeart/2008/layout/VerticalCurvedList"/>
    <dgm:cxn modelId="{833F575A-9B63-42B7-9072-C926E512D77F}" type="presParOf" srcId="{9642F04E-F661-4FB2-9120-35B8F52E34C4}" destId="{50F4BFE8-5888-4E54-94CD-56499C77DF3B}" srcOrd="0" destOrd="0" presId="urn:microsoft.com/office/officeart/2008/layout/VerticalCurvedList"/>
    <dgm:cxn modelId="{342D4B16-C7F1-46A2-A65F-74B8F7476142}" type="presParOf" srcId="{1FCB8959-0998-4256-AC59-9C72E913C3AA}" destId="{2A8414C8-036A-4B3E-8605-F0DFFCCA0039}" srcOrd="11" destOrd="0" presId="urn:microsoft.com/office/officeart/2008/layout/VerticalCurvedList"/>
    <dgm:cxn modelId="{B0415D4E-3263-4E20-9A82-9B0BDB12633B}" type="presParOf" srcId="{1FCB8959-0998-4256-AC59-9C72E913C3AA}" destId="{71BD98A9-0FC1-4D2D-B8DE-BBC432A0B916}" srcOrd="12" destOrd="0" presId="urn:microsoft.com/office/officeart/2008/layout/VerticalCurvedList"/>
    <dgm:cxn modelId="{0EB95CB9-BD6D-4281-8F08-B39AA8B894ED}" type="presParOf" srcId="{71BD98A9-0FC1-4D2D-B8DE-BBC432A0B916}" destId="{89F7E627-C4F4-41D1-A431-B9C7479477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2CE5A-D7C8-470D-84AC-3D3FCC6F2B1F}">
      <dsp:nvSpPr>
        <dsp:cNvPr id="0" name=""/>
        <dsp:cNvSpPr/>
      </dsp:nvSpPr>
      <dsp:spPr>
        <a:xfrm>
          <a:off x="-4106763" y="-630284"/>
          <a:ext cx="4893615" cy="4893615"/>
        </a:xfrm>
        <a:prstGeom prst="blockArc">
          <a:avLst>
            <a:gd name="adj1" fmla="val 18900000"/>
            <a:gd name="adj2" fmla="val 2700000"/>
            <a:gd name="adj3" fmla="val 441"/>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194EE-050D-4083-9215-875991ACDF9E}">
      <dsp:nvSpPr>
        <dsp:cNvPr id="0" name=""/>
        <dsp:cNvSpPr/>
      </dsp:nvSpPr>
      <dsp:spPr>
        <a:xfrm>
          <a:off x="294216" y="191316"/>
          <a:ext cx="507979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lvl="0" algn="l" defTabSz="889000">
            <a:lnSpc>
              <a:spcPct val="90000"/>
            </a:lnSpc>
            <a:spcBef>
              <a:spcPct val="0"/>
            </a:spcBef>
            <a:spcAft>
              <a:spcPct val="35000"/>
            </a:spcAft>
          </a:pPr>
          <a:r>
            <a:rPr lang="en-US" sz="2000" kern="1200" dirty="0"/>
            <a:t>Front End</a:t>
          </a:r>
        </a:p>
      </dsp:txBody>
      <dsp:txXfrm>
        <a:off x="294216" y="191316"/>
        <a:ext cx="5079795" cy="382487"/>
      </dsp:txXfrm>
    </dsp:sp>
    <dsp:sp modelId="{1419E5FA-A5EC-4DD7-9206-EFE2A69FD78B}">
      <dsp:nvSpPr>
        <dsp:cNvPr id="0" name=""/>
        <dsp:cNvSpPr/>
      </dsp:nvSpPr>
      <dsp:spPr>
        <a:xfrm>
          <a:off x="55161" y="143505"/>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972E8E8F-0CE6-4C2D-905A-ADBCF396AF43}">
      <dsp:nvSpPr>
        <dsp:cNvPr id="0" name=""/>
        <dsp:cNvSpPr/>
      </dsp:nvSpPr>
      <dsp:spPr>
        <a:xfrm>
          <a:off x="608838" y="764974"/>
          <a:ext cx="4765173"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lvl="0" algn="l" defTabSz="889000">
            <a:lnSpc>
              <a:spcPct val="90000"/>
            </a:lnSpc>
            <a:spcBef>
              <a:spcPct val="0"/>
            </a:spcBef>
            <a:spcAft>
              <a:spcPct val="35000"/>
            </a:spcAft>
          </a:pPr>
          <a:r>
            <a:rPr lang="en-US" sz="2000" kern="1200" dirty="0"/>
            <a:t>Application </a:t>
          </a:r>
        </a:p>
      </dsp:txBody>
      <dsp:txXfrm>
        <a:off x="608838" y="764974"/>
        <a:ext cx="4765173" cy="382487"/>
      </dsp:txXfrm>
    </dsp:sp>
    <dsp:sp modelId="{0152FFFC-405B-44DE-9D85-3125F1080A97}">
      <dsp:nvSpPr>
        <dsp:cNvPr id="0" name=""/>
        <dsp:cNvSpPr/>
      </dsp:nvSpPr>
      <dsp:spPr>
        <a:xfrm>
          <a:off x="369783" y="717163"/>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4BDAA4F7-A52F-49A5-8D59-BF76933B5881}">
      <dsp:nvSpPr>
        <dsp:cNvPr id="0" name=""/>
        <dsp:cNvSpPr/>
      </dsp:nvSpPr>
      <dsp:spPr>
        <a:xfrm>
          <a:off x="752706" y="1338632"/>
          <a:ext cx="462130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lvl="0" algn="l" defTabSz="889000">
            <a:lnSpc>
              <a:spcPct val="90000"/>
            </a:lnSpc>
            <a:spcBef>
              <a:spcPct val="0"/>
            </a:spcBef>
            <a:spcAft>
              <a:spcPct val="35000"/>
            </a:spcAft>
          </a:pPr>
          <a:r>
            <a:rPr lang="en-US" sz="2000" kern="1200" dirty="0"/>
            <a:t>Search</a:t>
          </a:r>
        </a:p>
      </dsp:txBody>
      <dsp:txXfrm>
        <a:off x="752706" y="1338632"/>
        <a:ext cx="4621305" cy="382487"/>
      </dsp:txXfrm>
    </dsp:sp>
    <dsp:sp modelId="{F61BCA77-B08F-4625-B29F-E6C51C0F269F}">
      <dsp:nvSpPr>
        <dsp:cNvPr id="0" name=""/>
        <dsp:cNvSpPr/>
      </dsp:nvSpPr>
      <dsp:spPr>
        <a:xfrm>
          <a:off x="513652" y="1290821"/>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70DE4991-4DF1-4A8A-8E29-E55F1539B0DF}">
      <dsp:nvSpPr>
        <dsp:cNvPr id="0" name=""/>
        <dsp:cNvSpPr/>
      </dsp:nvSpPr>
      <dsp:spPr>
        <a:xfrm>
          <a:off x="752706" y="1911927"/>
          <a:ext cx="462130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lvl="0" algn="l" defTabSz="889000">
            <a:lnSpc>
              <a:spcPct val="90000"/>
            </a:lnSpc>
            <a:spcBef>
              <a:spcPct val="0"/>
            </a:spcBef>
            <a:spcAft>
              <a:spcPct val="35000"/>
            </a:spcAft>
          </a:pPr>
          <a:r>
            <a:rPr lang="en-US" sz="2000" kern="1200" dirty="0"/>
            <a:t>Distributed Cache</a:t>
          </a:r>
        </a:p>
      </dsp:txBody>
      <dsp:txXfrm>
        <a:off x="752706" y="1911927"/>
        <a:ext cx="4621305" cy="382487"/>
      </dsp:txXfrm>
    </dsp:sp>
    <dsp:sp modelId="{C2588417-8EF6-47ED-8571-B294541AD05E}">
      <dsp:nvSpPr>
        <dsp:cNvPr id="0" name=""/>
        <dsp:cNvSpPr/>
      </dsp:nvSpPr>
      <dsp:spPr>
        <a:xfrm>
          <a:off x="513652" y="1864116"/>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17B404EB-136D-4571-9676-5F3D55E26B1F}">
      <dsp:nvSpPr>
        <dsp:cNvPr id="0" name=""/>
        <dsp:cNvSpPr/>
      </dsp:nvSpPr>
      <dsp:spPr>
        <a:xfrm>
          <a:off x="608838" y="2485585"/>
          <a:ext cx="4765173"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lvl="0" algn="l" defTabSz="889000">
            <a:lnSpc>
              <a:spcPct val="90000"/>
            </a:lnSpc>
            <a:spcBef>
              <a:spcPct val="0"/>
            </a:spcBef>
            <a:spcAft>
              <a:spcPct val="35000"/>
            </a:spcAft>
          </a:pPr>
          <a:r>
            <a:rPr lang="en-US" sz="2000" kern="1200" dirty="0"/>
            <a:t>Custom</a:t>
          </a:r>
        </a:p>
      </dsp:txBody>
      <dsp:txXfrm>
        <a:off x="608838" y="2485585"/>
        <a:ext cx="4765173" cy="382487"/>
      </dsp:txXfrm>
    </dsp:sp>
    <dsp:sp modelId="{50F4BFE8-5888-4E54-94CD-56499C77DF3B}">
      <dsp:nvSpPr>
        <dsp:cNvPr id="0" name=""/>
        <dsp:cNvSpPr/>
      </dsp:nvSpPr>
      <dsp:spPr>
        <a:xfrm>
          <a:off x="369783" y="2437774"/>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2A8414C8-036A-4B3E-8605-F0DFFCCA0039}">
      <dsp:nvSpPr>
        <dsp:cNvPr id="0" name=""/>
        <dsp:cNvSpPr/>
      </dsp:nvSpPr>
      <dsp:spPr>
        <a:xfrm>
          <a:off x="294216" y="3059243"/>
          <a:ext cx="507979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lvl="0" algn="l" defTabSz="889000">
            <a:lnSpc>
              <a:spcPct val="90000"/>
            </a:lnSpc>
            <a:spcBef>
              <a:spcPct val="0"/>
            </a:spcBef>
            <a:spcAft>
              <a:spcPct val="35000"/>
            </a:spcAft>
          </a:pPr>
          <a:r>
            <a:rPr lang="en-US" sz="2000" kern="1200" dirty="0"/>
            <a:t>Single Server Farm</a:t>
          </a:r>
        </a:p>
      </dsp:txBody>
      <dsp:txXfrm>
        <a:off x="294216" y="3059243"/>
        <a:ext cx="5079795" cy="382487"/>
      </dsp:txXfrm>
    </dsp:sp>
    <dsp:sp modelId="{89F7E627-C4F4-41D1-A431-B9C747947716}">
      <dsp:nvSpPr>
        <dsp:cNvPr id="0" name=""/>
        <dsp:cNvSpPr/>
      </dsp:nvSpPr>
      <dsp:spPr>
        <a:xfrm>
          <a:off x="55161" y="3011432"/>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echnet.microsoft.com/en-us/library/mt346109(v=office.16).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echnet.microsoft.com/en-us/library/mt346109(v=office.16).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FBF194-E1E0-46C4-B0DA-7729D5CEB98C}" type="slidenum">
              <a:rPr lang="en-US" smtClean="0"/>
              <a:t>1</a:t>
            </a:fld>
            <a:endParaRPr lang="en-US"/>
          </a:p>
        </p:txBody>
      </p:sp>
    </p:spTree>
    <p:extLst>
      <p:ext uri="{BB962C8B-B14F-4D97-AF65-F5344CB8AC3E}">
        <p14:creationId xmlns:p14="http://schemas.microsoft.com/office/powerpoint/2010/main" val="315526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enable hybrid site following:</a:t>
            </a:r>
          </a:p>
          <a:p>
            <a:endParaRPr lang="en-US" dirty="0"/>
          </a:p>
          <a:p>
            <a:pPr marL="171450" indent="-171450">
              <a:buFont typeface="Arial" panose="020B0604020202020204" pitchFamily="34" charset="0"/>
              <a:buChar char="•"/>
            </a:pPr>
            <a:r>
              <a:rPr lang="en-US" dirty="0"/>
              <a:t>The Sites link in a SharePoint Server site is redirected to Office 365 (SharePoint Server 2013).</a:t>
            </a:r>
          </a:p>
          <a:p>
            <a:pPr marL="171450" indent="-171450">
              <a:buFont typeface="Arial" panose="020B0604020202020204" pitchFamily="34" charset="0"/>
              <a:buChar char="•"/>
            </a:pPr>
            <a:r>
              <a:rPr lang="en-US" dirty="0"/>
              <a:t>The Sites tile in the app launcher  Office 365 app launcher icon is redirected to Office 365 (SharePoint Server 2016).</a:t>
            </a:r>
          </a:p>
          <a:p>
            <a:pPr marL="171450" indent="-171450">
              <a:buFont typeface="Arial" panose="020B0604020202020204" pitchFamily="34" charset="0"/>
              <a:buChar char="•"/>
            </a:pPr>
            <a:r>
              <a:rPr lang="en-US" dirty="0"/>
              <a:t>When a user follows a site in SharePoint Server, it is added to the followed list in both SharePoint Server and Office 365.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SharePoint newsfeed functionality,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followed documents, and followed people are unaffected</a:t>
            </a:r>
            <a:r>
              <a:rPr lang="en-US" sz="1200" b="0" i="0" kern="1200" baseline="0" dirty="0">
                <a:solidFill>
                  <a:schemeClr val="tx1"/>
                </a:solidFill>
                <a:effectLst/>
                <a:latin typeface="+mn-lt"/>
                <a:ea typeface="+mn-ea"/>
                <a:cs typeface="+mn-cs"/>
              </a:rPr>
              <a:t> by this and will remain on premises only.</a:t>
            </a:r>
          </a:p>
          <a:p>
            <a:pPr marL="628650" lvl="1"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NOTE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that existing followed sites lists in SharePoint Server are not migrated to Office 365 when you turn this feature on (though any sites in the Office 365 list will remain there).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Users will have to follow their SharePoint Server sites again once the feature is turned on.</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b="0" i="0" kern="1200" dirty="0">
                <a:solidFill>
                  <a:schemeClr val="tx1"/>
                </a:solidFill>
                <a:effectLst/>
                <a:latin typeface="+mn-lt"/>
                <a:ea typeface="+mn-ea"/>
                <a:cs typeface="+mn-cs"/>
              </a:rPr>
              <a:t>The WHY?</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A</a:t>
            </a:r>
            <a:r>
              <a:rPr lang="en-US" b="0" i="0" kern="1200" baseline="0" dirty="0">
                <a:solidFill>
                  <a:schemeClr val="tx1"/>
                </a:solidFill>
                <a:effectLst/>
                <a:latin typeface="+mn-lt"/>
                <a:ea typeface="+mn-ea"/>
                <a:cs typeface="+mn-cs"/>
              </a:rPr>
              <a:t> single or consolidated location for user profiles, mysite content and site following eases the user population into the cloud while still keeping business </a:t>
            </a:r>
            <a:r>
              <a:rPr lang="en-US" b="0" i="0" kern="1200" baseline="0" dirty="0" err="1">
                <a:solidFill>
                  <a:schemeClr val="tx1"/>
                </a:solidFill>
                <a:effectLst/>
                <a:latin typeface="+mn-lt"/>
                <a:ea typeface="+mn-ea"/>
                <a:cs typeface="+mn-cs"/>
              </a:rPr>
              <a:t>crital</a:t>
            </a:r>
            <a:r>
              <a:rPr lang="en-US" b="0" i="0" kern="1200" baseline="0" dirty="0">
                <a:solidFill>
                  <a:schemeClr val="tx1"/>
                </a:solidFill>
                <a:effectLst/>
                <a:latin typeface="+mn-lt"/>
                <a:ea typeface="+mn-ea"/>
                <a:cs typeface="+mn-cs"/>
              </a:rPr>
              <a:t> portions of content on prem.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Allows admins to allow users to get the most out the mysite/OneDrive functionality but do not have to worry about the storage, back up/retention of user data.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Could help to eliminate on </a:t>
            </a:r>
            <a:r>
              <a:rPr lang="en-US" b="0" i="0" kern="1200" baseline="0" dirty="0" err="1">
                <a:solidFill>
                  <a:schemeClr val="tx1"/>
                </a:solidFill>
                <a:effectLst/>
                <a:latin typeface="+mn-lt"/>
                <a:ea typeface="+mn-ea"/>
                <a:cs typeface="+mn-cs"/>
              </a:rPr>
              <a:t>prem</a:t>
            </a:r>
            <a:r>
              <a:rPr lang="en-US" b="0" i="0" kern="1200" baseline="0" dirty="0">
                <a:solidFill>
                  <a:schemeClr val="tx1"/>
                </a:solidFill>
                <a:effectLst/>
                <a:latin typeface="+mn-lt"/>
                <a:ea typeface="+mn-ea"/>
                <a:cs typeface="+mn-cs"/>
              </a:rPr>
              <a:t> file share personal drives altogether.</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Possibly reduce VPN usage for personal data from users on the road or from home.</a:t>
            </a:r>
          </a:p>
          <a:p>
            <a:pPr marL="171450" lvl="0" indent="-171450">
              <a:buFont typeface="Arial" panose="020B0604020202020204" pitchFamily="34" charset="0"/>
              <a:buChar char="•"/>
            </a:pPr>
            <a:endParaRPr lang="en-US"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0CC27-360A-4DF9-A1AC-5F0ADCCCE2FF}" type="slidenum">
              <a:rPr lang="en-US" smtClean="0"/>
              <a:t>22</a:t>
            </a:fld>
            <a:endParaRPr lang="en-US"/>
          </a:p>
        </p:txBody>
      </p:sp>
    </p:spTree>
    <p:extLst>
      <p:ext uri="{BB962C8B-B14F-4D97-AF65-F5344CB8AC3E}">
        <p14:creationId xmlns:p14="http://schemas.microsoft.com/office/powerpoint/2010/main" val="401682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there's no direct link between OneDrive for Business in SharePoint Server and OneDrive for Business in Office 365, users' </a:t>
            </a:r>
            <a:r>
              <a:rPr lang="en-US" sz="1200" b="1" i="0" kern="1200" dirty="0">
                <a:solidFill>
                  <a:schemeClr val="tx1"/>
                </a:solidFill>
                <a:effectLst/>
                <a:latin typeface="+mn-lt"/>
                <a:ea typeface="+mn-ea"/>
                <a:cs typeface="+mn-cs"/>
              </a:rPr>
              <a:t>Shared with me</a:t>
            </a:r>
            <a:r>
              <a:rPr lang="en-US" sz="1200" b="0" i="0" kern="1200" dirty="0">
                <a:solidFill>
                  <a:schemeClr val="tx1"/>
                </a:solidFill>
                <a:effectLst/>
                <a:latin typeface="+mn-lt"/>
                <a:ea typeface="+mn-ea"/>
                <a:cs typeface="+mn-cs"/>
              </a:rPr>
              <a:t> lists in Office 365 won't display documents that have been shared with them from on-premises SharePoint Server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During</a:t>
            </a:r>
            <a:r>
              <a:rPr lang="en-US" sz="1200" b="0" i="0" kern="1200" baseline="0" dirty="0">
                <a:solidFill>
                  <a:schemeClr val="tx1"/>
                </a:solidFill>
                <a:effectLst/>
                <a:latin typeface="+mn-lt"/>
                <a:ea typeface="+mn-ea"/>
                <a:cs typeface="+mn-cs"/>
              </a:rPr>
              <a:t> a SharePoint Server 2016 Webinar with Bill Baer he shared that now the OneDrive link in the suite bar can be audience to direct certain users to the cloud and other can directed to their OneDrives on Prem</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WHY?</a:t>
            </a:r>
          </a:p>
          <a:p>
            <a:pPr marL="0" indent="0">
              <a:buFont typeface="Arial" panose="020B0604020202020204" pitchFamily="34" charset="0"/>
              <a:buNone/>
            </a:pPr>
            <a:r>
              <a:rPr lang="en-US" sz="1200" b="0" i="0" kern="1200" dirty="0">
                <a:solidFill>
                  <a:schemeClr val="tx1"/>
                </a:solidFill>
                <a:effectLst/>
                <a:latin typeface="+mn-lt"/>
                <a:ea typeface="+mn-ea"/>
                <a:cs typeface="+mn-cs"/>
              </a:rPr>
              <a:t>USERS:</a:t>
            </a:r>
          </a:p>
          <a:p>
            <a:pPr marL="171450" indent="-171450">
              <a:buFont typeface="Arial" panose="020B0604020202020204" pitchFamily="34" charset="0"/>
              <a:buChar char="•"/>
            </a:pPr>
            <a:r>
              <a:rPr lang="en-US" dirty="0"/>
              <a:t>Store personal files they are working on in the cloud, and access these files even when they aren’t signed in to your corporate network.</a:t>
            </a:r>
          </a:p>
          <a:p>
            <a:pPr marL="171450" indent="-171450">
              <a:buFont typeface="Arial" panose="020B0604020202020204" pitchFamily="34" charset="0"/>
              <a:buChar char="•"/>
            </a:pPr>
            <a:r>
              <a:rPr lang="en-US" dirty="0"/>
              <a:t>Access these files on devices such as iPhones, Windows Phones, tablets, and so on.</a:t>
            </a:r>
          </a:p>
          <a:p>
            <a:pPr marL="171450" indent="-171450">
              <a:buFont typeface="Arial" panose="020B0604020202020204" pitchFamily="34" charset="0"/>
              <a:buChar char="•"/>
            </a:pPr>
            <a:r>
              <a:rPr lang="en-US" dirty="0"/>
              <a:t>Share and collaborate on documents with others in your organization or with external users by using guest links.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IT PROS:</a:t>
            </a:r>
          </a:p>
          <a:p>
            <a:pPr marL="171450" indent="-171450">
              <a:buFont typeface="Arial" panose="020B0604020202020204" pitchFamily="34" charset="0"/>
              <a:buChar char="•"/>
            </a:pPr>
            <a:r>
              <a:rPr lang="en-US" dirty="0"/>
              <a:t>Provide cloud storage for your users.</a:t>
            </a:r>
          </a:p>
          <a:p>
            <a:pPr marL="171450" indent="-171450">
              <a:buFont typeface="Arial" panose="020B0604020202020204" pitchFamily="34" charset="0"/>
              <a:buChar char="•"/>
            </a:pPr>
            <a:r>
              <a:rPr lang="en-US" dirty="0"/>
              <a:t>Limit the need for storage</a:t>
            </a:r>
            <a:r>
              <a:rPr lang="en-US" baseline="0" dirty="0"/>
              <a:t> on premises.</a:t>
            </a:r>
          </a:p>
          <a:p>
            <a:pPr marL="628650" lvl="1" indent="-171450">
              <a:buFont typeface="Arial" panose="020B0604020202020204" pitchFamily="34" charset="0"/>
              <a:buChar char="•"/>
            </a:pPr>
            <a:r>
              <a:rPr lang="en-US" baseline="0" dirty="0"/>
              <a:t>Everyone has a personal drive and with those personal drives comes all the required hardware, storage, back up time and space.</a:t>
            </a:r>
            <a:endParaRPr lang="en-US" dirty="0"/>
          </a:p>
          <a:p>
            <a:pPr marL="171450" indent="-171450">
              <a:buFont typeface="Arial" panose="020B0604020202020204" pitchFamily="34" charset="0"/>
              <a:buChar char="•"/>
            </a:pPr>
            <a:r>
              <a:rPr lang="en-US" dirty="0"/>
              <a:t>Control and administer storage for your users in the cloud in 25–100 gigabytes (GB) increments, as needed.</a:t>
            </a:r>
          </a:p>
          <a:p>
            <a:pPr marL="171450" indent="-171450">
              <a:buFont typeface="Arial" panose="020B0604020202020204" pitchFamily="34" charset="0"/>
              <a:buChar char="•"/>
            </a:pPr>
            <a:r>
              <a:rPr lang="en-US" dirty="0"/>
              <a:t>Continue to provide SharePoint features as usual in your on-premises farm.</a:t>
            </a:r>
          </a:p>
        </p:txBody>
      </p:sp>
      <p:sp>
        <p:nvSpPr>
          <p:cNvPr id="4" name="Slide Number Placeholder 3"/>
          <p:cNvSpPr>
            <a:spLocks noGrp="1"/>
          </p:cNvSpPr>
          <p:nvPr>
            <p:ph type="sldNum" sz="quarter" idx="10"/>
          </p:nvPr>
        </p:nvSpPr>
        <p:spPr/>
        <p:txBody>
          <a:bodyPr/>
          <a:lstStyle/>
          <a:p>
            <a:fld id="{6890CC27-360A-4DF9-A1AC-5F0ADCCCE2FF}" type="slidenum">
              <a:rPr lang="en-US" smtClean="0"/>
              <a:t>23</a:t>
            </a:fld>
            <a:endParaRPr lang="en-US"/>
          </a:p>
        </p:txBody>
      </p:sp>
    </p:spTree>
    <p:extLst>
      <p:ext uri="{BB962C8B-B14F-4D97-AF65-F5344CB8AC3E}">
        <p14:creationId xmlns:p14="http://schemas.microsoft.com/office/powerpoint/2010/main" val="284043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24</a:t>
            </a:fld>
            <a:endParaRPr lang="en-US"/>
          </a:p>
        </p:txBody>
      </p:sp>
    </p:spTree>
    <p:extLst>
      <p:ext uri="{BB962C8B-B14F-4D97-AF65-F5344CB8AC3E}">
        <p14:creationId xmlns:p14="http://schemas.microsoft.com/office/powerpoint/2010/main" val="388006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363073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SharePoint 2016 is the newest version in the On-Premises SharePoint story.  But what’s the business value for going through another upgrade cycle?  In this talk we’ll outline the new features that SharePoint 2016 adds to the mix and how it lays the groundwork for additional features going forward.  We’ll discuss 2016’s roots in the cloud, how it changes the underlying service model for deployment, and what role it plays in the ever increasing number of hybrid deployments.</a:t>
            </a:r>
          </a:p>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223594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spcBef>
                <a:spcPts val="0"/>
              </a:spcBef>
              <a:spcAft>
                <a:spcPts val="0"/>
              </a:spcAft>
            </a:pPr>
            <a:r>
              <a:rPr lang="en-US" sz="1200" b="1" dirty="0">
                <a:solidFill>
                  <a:srgbClr val="000000"/>
                </a:solidFill>
                <a:effectLst/>
                <a:latin typeface="Segoe UI" panose="020B0502040204020203" pitchFamily="34" charset="0"/>
              </a:rPr>
              <a:t>Duet Enterprise for Microsoft SharePoint isn't available with SharePoint Server 2016</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Duet Enterprise for Microsoft SharePoint and SAP cannot be deployed with SharePoint Server 2016. </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have any Duet components so it will not install.</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want to deploy Duet Enterprise for Microsoft SharePoint you must use SharePoint Server 2013 Enterprise Edition.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Foundation</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Foundation 2013 remains available for use.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Previous releases of SharePoint Server included SharePoint Foundation.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Standalone Install mode</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support the standalone install option, so it is no longer available in the setup program.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 the Single</a:t>
            </a:r>
            <a:r>
              <a:rPr lang="en-US" sz="1200" baseline="0" dirty="0">
                <a:solidFill>
                  <a:srgbClr val="2A2A2A"/>
                </a:solidFill>
                <a:effectLst/>
                <a:latin typeface="Segoe UI" panose="020B0502040204020203" pitchFamily="34" charset="0"/>
              </a:rPr>
              <a:t> Server Farm </a:t>
            </a:r>
            <a:r>
              <a:rPr lang="en-US" sz="1200" dirty="0">
                <a:solidFill>
                  <a:srgbClr val="2A2A2A"/>
                </a:solidFill>
                <a:effectLst/>
                <a:latin typeface="Segoe UI" panose="020B0502040204020203" pitchFamily="34" charset="0"/>
              </a:rPr>
              <a:t>MinRole during installation to create </a:t>
            </a:r>
            <a:r>
              <a:rPr lang="en-US" sz="1200" baseline="0" dirty="0">
                <a:solidFill>
                  <a:srgbClr val="2A2A2A"/>
                </a:solidFill>
                <a:effectLst/>
                <a:latin typeface="Segoe UI" panose="020B0502040204020203" pitchFamily="34" charset="0"/>
              </a:rPr>
              <a:t>this type of deployment</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ForeFront Identity Manager client (FIM)</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Earlier versions of SharePoint used ForeFront Identity Manager client (FIM) to synchronize between Active Directory and SharePoint.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no longer uses FIM as the synchronization client. The default process is Active Directory Import.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You can also use any synchronization tool such as Microsoft Identity Manager 2016 (MIM 2016), or any third-party tool.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According to Microsoft, tools to help you deploy and configure Microsoft Identity Manager 2016 to work with SharePoint Server 2016 for identity synchronization are coming soon.</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MIM 2016 is poised to become a replacement for FIM.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A new and existing user identity and access management application.</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Excel Services in SharePoint</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and its associated business intelligence capabilities are no longer hosted on SharePoint Server.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functionality is now part of Excel Online in Office Online Server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This is the next version of Office Web Apps Server, and SharePoint users can use the services from there.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currently use Excel Services in SharePoint 2013 and upgrade to SharePoint Server 2016 you must also deploy Office Online Server with Excel Online to ensure Excel Services functionality remains available.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has been deprecated:</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providers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file locations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Unattended service account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Services Windows PowerShell cmdlets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Opening of Excel workbooks from SharePoint Central Administration site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requires Excel Online in Office Online Server:</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Viewing and editing Excel workbooks in a browser (with or without the Data Model)</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Web Access web part for SharePoint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ODC file support (no longer requires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Programmability features such as JavaScript OM, User Defined Function Assemblies, SOAP and REST protocol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BI capabilities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requires updated versions that will ship later this year.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SQL Server 2014 Power Pivot and Power View add-ins for SharePoint Server 2016 cannot be deployed or used in SharePoint Server 2016.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highlight>
                  <a:srgbClr val="FFFF00"/>
                </a:highlight>
                <a:latin typeface="Segoe UI" panose="020B0502040204020203" pitchFamily="34" charset="0"/>
              </a:rPr>
              <a:t>To deploy these add-ins you need to upgrade to SQL Server 2016 CTP 3.1.</a:t>
            </a:r>
            <a:r>
              <a:rPr lang="en-US" sz="1200" dirty="0">
                <a:solidFill>
                  <a:srgbClr val="2A2A2A"/>
                </a:solidFill>
                <a:effectLst/>
                <a:latin typeface="Segoe UI" panose="020B0502040204020203" pitchFamily="34" charset="0"/>
              </a:rPr>
              <a:t> For more information, see </a:t>
            </a:r>
            <a:r>
              <a:rPr lang="en-US" sz="1200" dirty="0">
                <a:solidFill>
                  <a:srgbClr val="2A2A2A"/>
                </a:solidFill>
                <a:effectLst/>
                <a:latin typeface="Segoe UI" panose="020B0502040204020203" pitchFamily="34" charset="0"/>
                <a:hlinkClick r:id="rId3"/>
              </a:rPr>
              <a:t>New and improved features in SharePoint Server 2016</a:t>
            </a:r>
            <a:r>
              <a:rPr lang="en-US" sz="1200" dirty="0">
                <a:solidFill>
                  <a:srgbClr val="2A2A2A"/>
                </a:solidFill>
                <a:effectLst/>
                <a:latin typeface="Segoe UI" panose="020B0502040204020203" pitchFamily="34" charset="0"/>
              </a:rPr>
              <a:t> and </a:t>
            </a:r>
            <a:r>
              <a:rPr lang="en-US" sz="1200" dirty="0">
                <a:solidFill>
                  <a:srgbClr val="2A2A2A"/>
                </a:solidFill>
                <a:effectLst/>
                <a:latin typeface="Segoe UI" panose="020B0502040204020203" pitchFamily="34" charset="0"/>
                <a:hlinkClick r:id="rId4"/>
              </a:rPr>
              <a:t>Known Issues in SharePoint Server 2016 Release Candidate</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The following business intelligence features are available with SharePoint Server 2016 when you download SQL Server 2016 CTP 3.1:</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Pivot Gallery</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Scheduled Data Refresh</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Using another workbook's Data Model as a data source</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reports (standalone or embedded in Excel workbooks)</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Subscriptions and Report Alerting</a:t>
            </a:r>
            <a:br>
              <a:rPr lang="en-US" sz="1200" dirty="0">
                <a:solidFill>
                  <a:srgbClr val="2A2A2A"/>
                </a:solidFill>
                <a:effectLst/>
                <a:latin typeface="Segoe UI" panose="020B0502040204020203" pitchFamily="34" charset="0"/>
              </a:rPr>
            </a:br>
            <a:r>
              <a:rPr lang="en-US" sz="1200" dirty="0">
                <a:solidFill>
                  <a:srgbClr val="2A2A2A"/>
                </a:solidFill>
                <a:effectLst/>
                <a:latin typeface="Segoe UI" panose="020B0502040204020203" pitchFamily="34" charset="0"/>
              </a:rPr>
              <a:t>Power Pivot Management Dashboard</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BISM Link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Tags and Notes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Tags and Notes feature is deprecated in SharePoint Server 2016.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Users can no longer create new tags and notes or access existing ones. However, an administrator can archive all existing tags and notes by using PowerShell (</a:t>
            </a:r>
            <a:r>
              <a:rPr lang="en-US" sz="1200" b="1" dirty="0">
                <a:solidFill>
                  <a:srgbClr val="2A2A2A"/>
                </a:solidFill>
                <a:effectLst/>
                <a:latin typeface="Segoe UI" panose="020B0502040204020203" pitchFamily="34" charset="0"/>
              </a:rPr>
              <a:t>Export-</a:t>
            </a:r>
            <a:r>
              <a:rPr lang="en-US" sz="1200" b="1" dirty="0" err="1">
                <a:solidFill>
                  <a:srgbClr val="2A2A2A"/>
                </a:solidFill>
                <a:effectLst/>
                <a:latin typeface="Segoe UI" panose="020B0502040204020203" pitchFamily="34" charset="0"/>
              </a:rPr>
              <a:t>SPTagsAndNotesData</a:t>
            </a:r>
            <a:r>
              <a:rPr lang="en-US" sz="1200" dirty="0">
                <a:solidFill>
                  <a:srgbClr val="2A2A2A"/>
                </a:solidFill>
                <a:effectLst/>
                <a:latin typeface="Segoe UI" panose="020B0502040204020203" pitchFamily="34" charset="0"/>
              </a:rPr>
              <a:t> cmdlet.)</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Not sure what you as an admin will do with those exported tags</a:t>
            </a:r>
            <a:r>
              <a:rPr lang="en-US" sz="1200" baseline="0" dirty="0">
                <a:solidFill>
                  <a:srgbClr val="2A2A2A"/>
                </a:solidFill>
                <a:effectLst/>
                <a:latin typeface="Segoe UI" panose="020B0502040204020203" pitchFamily="34" charset="0"/>
              </a:rPr>
              <a:t> and notes but Microsoft says you can export them via PowerShell.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Stsadm.exe</a:t>
            </a:r>
            <a:endParaRPr lang="en-US" sz="1600" dirty="0">
              <a:solidFill>
                <a:srgbClr val="000000"/>
              </a:solidFill>
              <a:effectLst/>
              <a:latin typeface="Calibri" panose="020F0502020204030204" pitchFamily="34" charset="0"/>
            </a:endParaRPr>
          </a:p>
          <a:p>
            <a:pPr marL="342900" marR="0" rtl="0">
              <a:lnSpc>
                <a:spcPts val="1300"/>
              </a:lnSpc>
              <a:spcBef>
                <a:spcPts val="0"/>
              </a:spcBef>
              <a:spcAft>
                <a:spcPts val="0"/>
              </a:spcAft>
            </a:pPr>
            <a:r>
              <a:rPr lang="en-US" sz="1200" dirty="0">
                <a:solidFill>
                  <a:srgbClr val="2A2A2A"/>
                </a:solidFill>
                <a:effectLst/>
                <a:latin typeface="Segoe UI" panose="020B0502040204020203" pitchFamily="34" charset="0"/>
              </a:rPr>
              <a:t>We recommend that you use Windows PowerShell when you perform command-line administrative tasks. The Stsadm command-line tool has been deprecated, but it is included to support compatibility with previous product versions.</a:t>
            </a:r>
          </a:p>
          <a:p>
            <a:pPr marL="0" marR="0" rtl="0">
              <a:spcBef>
                <a:spcPts val="0"/>
              </a:spcBef>
              <a:spcAft>
                <a:spcPts val="0"/>
              </a:spcAft>
            </a:pPr>
            <a:r>
              <a:rPr lang="en-US" sz="120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4</a:t>
            </a:fld>
            <a:endParaRPr lang="en-US"/>
          </a:p>
        </p:txBody>
      </p:sp>
    </p:spTree>
    <p:extLst>
      <p:ext uri="{BB962C8B-B14F-4D97-AF65-F5344CB8AC3E}">
        <p14:creationId xmlns:p14="http://schemas.microsoft.com/office/powerpoint/2010/main" val="366466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spcBef>
                <a:spcPts val="0"/>
              </a:spcBef>
              <a:spcAft>
                <a:spcPts val="0"/>
              </a:spcAft>
            </a:pPr>
            <a:r>
              <a:rPr lang="en-US" sz="1200" b="1" dirty="0">
                <a:solidFill>
                  <a:srgbClr val="000000"/>
                </a:solidFill>
                <a:effectLst/>
                <a:latin typeface="Segoe UI" panose="020B0502040204020203" pitchFamily="34" charset="0"/>
              </a:rPr>
              <a:t>Duet Enterprise for Microsoft SharePoint isn't available with SharePoint Server 2016</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Duet Enterprise for Microsoft SharePoint and SAP cannot be deployed with SharePoint Server 2016. </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have any Duet components so it will not install.</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want to deploy Duet Enterprise for Microsoft SharePoint you must use SharePoint Server 2013 Enterprise Edition.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Foundation</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Foundation 2013 remains available for use.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Previous releases of SharePoint Server included SharePoint Foundation.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Standalone Install mode</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support the standalone install option, so it is no longer available in the setup program.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 the Single</a:t>
            </a:r>
            <a:r>
              <a:rPr lang="en-US" sz="1200" baseline="0" dirty="0">
                <a:solidFill>
                  <a:srgbClr val="2A2A2A"/>
                </a:solidFill>
                <a:effectLst/>
                <a:latin typeface="Segoe UI" panose="020B0502040204020203" pitchFamily="34" charset="0"/>
              </a:rPr>
              <a:t> Server Farm </a:t>
            </a:r>
            <a:r>
              <a:rPr lang="en-US" sz="1200" dirty="0">
                <a:solidFill>
                  <a:srgbClr val="2A2A2A"/>
                </a:solidFill>
                <a:effectLst/>
                <a:latin typeface="Segoe UI" panose="020B0502040204020203" pitchFamily="34" charset="0"/>
              </a:rPr>
              <a:t>MinRole during installation to create </a:t>
            </a:r>
            <a:r>
              <a:rPr lang="en-US" sz="1200" baseline="0" dirty="0">
                <a:solidFill>
                  <a:srgbClr val="2A2A2A"/>
                </a:solidFill>
                <a:effectLst/>
                <a:latin typeface="Segoe UI" panose="020B0502040204020203" pitchFamily="34" charset="0"/>
              </a:rPr>
              <a:t>this type of deployment</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ForeFront Identity Manager client (FIM)</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Earlier versions of SharePoint used ForeFront Identity Manager client (FIM) to synchronize between Active Directory and SharePoint.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no longer uses FIM as the synchronization client. The default process is Active Directory Import.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You can also use any synchronization tool such as Microsoft Identity Manager 2016 (MIM 2016), or any third-party tool.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According to Microsoft, tools to help you deploy and configure Microsoft Identity Manager 2016 to work with SharePoint Server 2016 for identity synchronization are coming soon.</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MIM 2016 is poised to become a replacement for FIM.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A new and existing user identity and access management application.</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Excel Services in SharePoint</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and its associated business intelligence capabilities are no longer hosted on SharePoint Server.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functionality is now part of Excel Online in Office Online Server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This is the next version of Office Web Apps Server, and SharePoint users can use the services from there.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currently use Excel Services in SharePoint 2013 and upgrade to SharePoint Server 2016 you must also deploy Office Online Server with Excel Online to ensure Excel Services functionality remains available.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has been deprecated:</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providers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file locations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Unattended service account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Services Windows PowerShell cmdlets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Opening of Excel workbooks from SharePoint Central Administration site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requires Excel Online in Office Online Server:</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Viewing and editing Excel workbooks in a browser (with or without the Data Model)</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Web Access web part for SharePoint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ODC file support (no longer requires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Programmability features such as JavaScript OM, User Defined Function Assemblies, SOAP and REST protocol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BI capabilities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requires updated versions that will ship later this year.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SQL Server 2014 Power Pivot and Power View add-ins for SharePoint Server 2016 cannot be deployed or used in SharePoint Server 2016.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highlight>
                  <a:srgbClr val="FFFF00"/>
                </a:highlight>
                <a:latin typeface="Segoe UI" panose="020B0502040204020203" pitchFamily="34" charset="0"/>
              </a:rPr>
              <a:t>To deploy these add-ins you need to upgrade to SQL Server 2016 CTP 3.1.</a:t>
            </a:r>
            <a:r>
              <a:rPr lang="en-US" sz="1200" dirty="0">
                <a:solidFill>
                  <a:srgbClr val="2A2A2A"/>
                </a:solidFill>
                <a:effectLst/>
                <a:latin typeface="Segoe UI" panose="020B0502040204020203" pitchFamily="34" charset="0"/>
              </a:rPr>
              <a:t> For more information, see </a:t>
            </a:r>
            <a:r>
              <a:rPr lang="en-US" sz="1200" dirty="0">
                <a:solidFill>
                  <a:srgbClr val="2A2A2A"/>
                </a:solidFill>
                <a:effectLst/>
                <a:latin typeface="Segoe UI" panose="020B0502040204020203" pitchFamily="34" charset="0"/>
                <a:hlinkClick r:id="rId3"/>
              </a:rPr>
              <a:t>New and improved features in SharePoint Server 2016</a:t>
            </a:r>
            <a:r>
              <a:rPr lang="en-US" sz="1200" dirty="0">
                <a:solidFill>
                  <a:srgbClr val="2A2A2A"/>
                </a:solidFill>
                <a:effectLst/>
                <a:latin typeface="Segoe UI" panose="020B0502040204020203" pitchFamily="34" charset="0"/>
              </a:rPr>
              <a:t> and </a:t>
            </a:r>
            <a:r>
              <a:rPr lang="en-US" sz="1200" dirty="0">
                <a:solidFill>
                  <a:srgbClr val="2A2A2A"/>
                </a:solidFill>
                <a:effectLst/>
                <a:latin typeface="Segoe UI" panose="020B0502040204020203" pitchFamily="34" charset="0"/>
                <a:hlinkClick r:id="rId4"/>
              </a:rPr>
              <a:t>Known Issues in SharePoint Server 2016 Release Candidate</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The following business intelligence features are available with SharePoint Server 2016 when you download SQL Server 2016 CTP 3.1:</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Pivot Gallery</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Scheduled Data Refresh</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Using another workbook's Data Model as a data source</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reports (standalone or embedded in Excel workbooks)</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Subscriptions and Report Alerting</a:t>
            </a:r>
            <a:br>
              <a:rPr lang="en-US" sz="1200" dirty="0">
                <a:solidFill>
                  <a:srgbClr val="2A2A2A"/>
                </a:solidFill>
                <a:effectLst/>
                <a:latin typeface="Segoe UI" panose="020B0502040204020203" pitchFamily="34" charset="0"/>
              </a:rPr>
            </a:br>
            <a:r>
              <a:rPr lang="en-US" sz="1200" dirty="0">
                <a:solidFill>
                  <a:srgbClr val="2A2A2A"/>
                </a:solidFill>
                <a:effectLst/>
                <a:latin typeface="Segoe UI" panose="020B0502040204020203" pitchFamily="34" charset="0"/>
              </a:rPr>
              <a:t>Power Pivot Management Dashboard</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BISM Link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Tags and Notes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Tags and Notes feature is deprecated in SharePoint Server 2016.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Users can no longer create new tags and notes or access existing ones. However, an administrator can archive all existing tags and notes by using PowerShell (</a:t>
            </a:r>
            <a:r>
              <a:rPr lang="en-US" sz="1200" b="1" dirty="0">
                <a:solidFill>
                  <a:srgbClr val="2A2A2A"/>
                </a:solidFill>
                <a:effectLst/>
                <a:latin typeface="Segoe UI" panose="020B0502040204020203" pitchFamily="34" charset="0"/>
              </a:rPr>
              <a:t>Export-</a:t>
            </a:r>
            <a:r>
              <a:rPr lang="en-US" sz="1200" b="1" dirty="0" err="1">
                <a:solidFill>
                  <a:srgbClr val="2A2A2A"/>
                </a:solidFill>
                <a:effectLst/>
                <a:latin typeface="Segoe UI" panose="020B0502040204020203" pitchFamily="34" charset="0"/>
              </a:rPr>
              <a:t>SPTagsAndNotesData</a:t>
            </a:r>
            <a:r>
              <a:rPr lang="en-US" sz="1200" dirty="0">
                <a:solidFill>
                  <a:srgbClr val="2A2A2A"/>
                </a:solidFill>
                <a:effectLst/>
                <a:latin typeface="Segoe UI" panose="020B0502040204020203" pitchFamily="34" charset="0"/>
              </a:rPr>
              <a:t> cmdlet.)</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Not sure what you as an admin will do with those exported tags</a:t>
            </a:r>
            <a:r>
              <a:rPr lang="en-US" sz="1200" baseline="0" dirty="0">
                <a:solidFill>
                  <a:srgbClr val="2A2A2A"/>
                </a:solidFill>
                <a:effectLst/>
                <a:latin typeface="Segoe UI" panose="020B0502040204020203" pitchFamily="34" charset="0"/>
              </a:rPr>
              <a:t> and notes but Microsoft says you can export them via PowerShell.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Stsadm.exe</a:t>
            </a:r>
            <a:endParaRPr lang="en-US" sz="1600" dirty="0">
              <a:solidFill>
                <a:srgbClr val="000000"/>
              </a:solidFill>
              <a:effectLst/>
              <a:latin typeface="Calibri" panose="020F0502020204030204" pitchFamily="34" charset="0"/>
            </a:endParaRPr>
          </a:p>
          <a:p>
            <a:pPr marL="342900" marR="0" rtl="0">
              <a:lnSpc>
                <a:spcPts val="1300"/>
              </a:lnSpc>
              <a:spcBef>
                <a:spcPts val="0"/>
              </a:spcBef>
              <a:spcAft>
                <a:spcPts val="0"/>
              </a:spcAft>
            </a:pPr>
            <a:r>
              <a:rPr lang="en-US" sz="1200" dirty="0">
                <a:solidFill>
                  <a:srgbClr val="2A2A2A"/>
                </a:solidFill>
                <a:effectLst/>
                <a:latin typeface="Segoe UI" panose="020B0502040204020203" pitchFamily="34" charset="0"/>
              </a:rPr>
              <a:t>We recommend that you use Windows PowerShell when you perform command-line administrative tasks. The Stsadm command-line tool has been deprecated, but it is included to support compatibility with previous product versions.</a:t>
            </a:r>
          </a:p>
          <a:p>
            <a:pPr marL="0" marR="0" rtl="0">
              <a:spcBef>
                <a:spcPts val="0"/>
              </a:spcBef>
              <a:spcAft>
                <a:spcPts val="0"/>
              </a:spcAft>
            </a:pPr>
            <a:r>
              <a:rPr lang="en-US" sz="120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5</a:t>
            </a:fld>
            <a:endParaRPr lang="en-US"/>
          </a:p>
        </p:txBody>
      </p:sp>
    </p:spTree>
    <p:extLst>
      <p:ext uri="{BB962C8B-B14F-4D97-AF65-F5344CB8AC3E}">
        <p14:creationId xmlns:p14="http://schemas.microsoft.com/office/powerpoint/2010/main" val="351618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9</a:t>
            </a:fld>
            <a:endParaRPr lang="en-US"/>
          </a:p>
        </p:txBody>
      </p:sp>
    </p:spTree>
    <p:extLst>
      <p:ext uri="{BB962C8B-B14F-4D97-AF65-F5344CB8AC3E}">
        <p14:creationId xmlns:p14="http://schemas.microsoft.com/office/powerpoint/2010/main" val="204664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12</a:t>
            </a:fld>
            <a:endParaRPr lang="en-US"/>
          </a:p>
        </p:txBody>
      </p:sp>
    </p:spTree>
    <p:extLst>
      <p:ext uri="{BB962C8B-B14F-4D97-AF65-F5344CB8AC3E}">
        <p14:creationId xmlns:p14="http://schemas.microsoft.com/office/powerpoint/2010/main" val="391408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Enable-</a:t>
            </a:r>
            <a:r>
              <a:rPr lang="en-US" b="1" dirty="0" err="1"/>
              <a:t>SPWebTemplateForSiteMaster</a:t>
            </a:r>
            <a:r>
              <a:rPr lang="en-US" b="1" baseline="0" dirty="0"/>
              <a:t> –Template “STS#0” –</a:t>
            </a:r>
            <a:r>
              <a:rPr lang="en-US" b="1" baseline="0" dirty="0" err="1"/>
              <a:t>CompatibilityLevel</a:t>
            </a:r>
            <a:r>
              <a:rPr lang="en-US" b="1" baseline="0" dirty="0"/>
              <a:t> 15</a:t>
            </a:r>
          </a:p>
          <a:p>
            <a:r>
              <a:rPr lang="en-US" b="1" baseline="0" dirty="0"/>
              <a:t>$</a:t>
            </a:r>
            <a:r>
              <a:rPr lang="en-US" b="1" dirty="0"/>
              <a:t>DB = Get-</a:t>
            </a:r>
            <a:r>
              <a:rPr lang="en-US" b="1" dirty="0" err="1"/>
              <a:t>SPContentDatabase</a:t>
            </a:r>
            <a:r>
              <a:rPr lang="en-US" b="1" dirty="0"/>
              <a:t> -site </a:t>
            </a:r>
            <a:r>
              <a:rPr lang="en-US" b="1" i="1" dirty="0" err="1"/>
              <a:t>SiteUrl</a:t>
            </a:r>
            <a:endParaRPr lang="en-US" b="1" i="1" dirty="0"/>
          </a:p>
          <a:p>
            <a:r>
              <a:rPr lang="en-US" b="1" dirty="0"/>
              <a:t>New-</a:t>
            </a:r>
            <a:r>
              <a:rPr lang="en-US" b="1" dirty="0" err="1"/>
              <a:t>SPSiteMaster</a:t>
            </a:r>
            <a:r>
              <a:rPr lang="en-US" b="1" dirty="0"/>
              <a:t> -</a:t>
            </a:r>
            <a:r>
              <a:rPr lang="en-US" b="1" dirty="0" err="1"/>
              <a:t>ContentDatabase</a:t>
            </a:r>
            <a:r>
              <a:rPr lang="en-US" b="1" dirty="0"/>
              <a:t> $DB -Template “STS#0” </a:t>
            </a:r>
          </a:p>
          <a:p>
            <a:r>
              <a:rPr lang="en-US" b="1" dirty="0"/>
              <a:t>New-</a:t>
            </a:r>
            <a:r>
              <a:rPr lang="en-US" b="1" dirty="0" err="1"/>
              <a:t>SPSite</a:t>
            </a:r>
            <a:r>
              <a:rPr lang="en-US" b="1" dirty="0"/>
              <a:t> https://sp01.acmeman.com/sites/FastSite1 -</a:t>
            </a:r>
            <a:r>
              <a:rPr lang="en-US" b="1" dirty="0" err="1"/>
              <a:t>ContentDatabase</a:t>
            </a:r>
            <a:r>
              <a:rPr lang="en-US" b="1" dirty="0"/>
              <a:t> $DB -Template “STS#0” -</a:t>
            </a:r>
            <a:r>
              <a:rPr lang="en-US" b="1" dirty="0" err="1"/>
              <a:t>CompatibilityLevel</a:t>
            </a:r>
            <a:r>
              <a:rPr lang="en-US" b="1" dirty="0"/>
              <a:t> 15 -</a:t>
            </a:r>
            <a:r>
              <a:rPr lang="en-US" b="1" dirty="0" err="1"/>
              <a:t>CreateFromSiteMaster</a:t>
            </a:r>
            <a:r>
              <a:rPr lang="en-US" b="1" dirty="0"/>
              <a:t> -</a:t>
            </a:r>
            <a:r>
              <a:rPr lang="en-US" b="1" dirty="0" err="1"/>
              <a:t>OwnerAlias</a:t>
            </a:r>
            <a:r>
              <a:rPr lang="en-US" b="1" dirty="0"/>
              <a:t> “</a:t>
            </a:r>
            <a:r>
              <a:rPr lang="en-US" b="1" dirty="0" err="1"/>
              <a:t>acmeman</a:t>
            </a:r>
            <a:r>
              <a:rPr lang="en-US" b="1" dirty="0"/>
              <a:t>\</a:t>
            </a:r>
            <a:r>
              <a:rPr lang="en-US" b="1" dirty="0" err="1"/>
              <a:t>sp_install</a:t>
            </a:r>
            <a:r>
              <a:rPr lang="en-US" b="1" dirty="0"/>
              <a:t>”</a:t>
            </a:r>
            <a:r>
              <a:rPr lang="en-US" dirty="0"/>
              <a:t> </a:t>
            </a:r>
            <a:endParaRPr lang="en-US" b="1" baseline="0" dirty="0"/>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18</a:t>
            </a:fld>
            <a:endParaRPr lang="en-US"/>
          </a:p>
        </p:txBody>
      </p:sp>
    </p:spTree>
    <p:extLst>
      <p:ext uri="{BB962C8B-B14F-4D97-AF65-F5344CB8AC3E}">
        <p14:creationId xmlns:p14="http://schemas.microsoft.com/office/powerpoint/2010/main" val="200005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MinRole:</a:t>
            </a:r>
          </a:p>
          <a:p>
            <a:pPr marL="171450" indent="-171450">
              <a:buFont typeface="Arial" panose="020B0604020202020204" pitchFamily="34" charset="0"/>
              <a:buChar char="•"/>
            </a:pPr>
            <a:r>
              <a:rPr lang="en-US" b="0" dirty="0"/>
              <a:t>MinRole</a:t>
            </a:r>
            <a:r>
              <a:rPr lang="en-US" b="0" baseline="0" dirty="0"/>
              <a:t> is the culmination of the past few years of analytics, performance and usage data taken from O365.</a:t>
            </a:r>
          </a:p>
          <a:p>
            <a:pPr marL="171450" indent="-171450">
              <a:buFont typeface="Arial" panose="020B0604020202020204" pitchFamily="34" charset="0"/>
              <a:buChar char="•"/>
            </a:pPr>
            <a:r>
              <a:rPr lang="en-US" b="0" baseline="0" dirty="0"/>
              <a:t>That data was then basically transformed into an on premises farm topology that simplifies administration and boosts performance.</a:t>
            </a:r>
          </a:p>
          <a:p>
            <a:pPr marL="171450" indent="-171450">
              <a:buFont typeface="Arial" panose="020B0604020202020204" pitchFamily="34" charset="0"/>
              <a:buChar char="•"/>
            </a:pPr>
            <a:r>
              <a:rPr lang="en-US" b="0" baseline="0" dirty="0"/>
              <a:t>Essentially SharePoint Server 2016 is designed on the same base as O365 and thusly is the most tested version of SharePoint Server ever released.</a:t>
            </a:r>
          </a:p>
          <a:p>
            <a:pPr marL="171450" indent="-171450">
              <a:buFont typeface="Arial" panose="020B0604020202020204" pitchFamily="34" charset="0"/>
              <a:buChar char="•"/>
            </a:pPr>
            <a:endParaRPr lang="en-US" b="0" dirty="0"/>
          </a:p>
          <a:p>
            <a:r>
              <a:rPr lang="en-US" b="1" dirty="0"/>
              <a:t>How does MinRole Work:</a:t>
            </a:r>
          </a:p>
          <a:p>
            <a:pPr marL="171450" indent="-171450">
              <a:buFont typeface="Arial" panose="020B0604020202020204" pitchFamily="34" charset="0"/>
              <a:buChar char="•"/>
            </a:pPr>
            <a:r>
              <a:rPr lang="en-US" dirty="0">
                <a:effectLst/>
              </a:rPr>
              <a:t>When you create a new farm or join a machine to an existing farm, SharePoint starts a base set of service instances that are required for the server’s role.</a:t>
            </a:r>
          </a:p>
          <a:p>
            <a:pPr marL="171450" indent="-171450">
              <a:buFont typeface="Arial" panose="020B0604020202020204" pitchFamily="34" charset="0"/>
              <a:buChar char="•"/>
            </a:pPr>
            <a:r>
              <a:rPr lang="en-US" dirty="0">
                <a:effectLst/>
              </a:rPr>
              <a:t>It also detects the running services and services applications in the farm and starts the appropriate services</a:t>
            </a:r>
            <a:r>
              <a:rPr lang="en-US" baseline="0" dirty="0">
                <a:effectLst/>
              </a:rPr>
              <a:t> and endpoints on the server based on its role.</a:t>
            </a:r>
          </a:p>
          <a:p>
            <a:pPr marL="171450" indent="-171450">
              <a:buFont typeface="Arial" panose="020B0604020202020204" pitchFamily="34" charset="0"/>
              <a:buChar char="•"/>
            </a:pPr>
            <a:r>
              <a:rPr lang="en-US" dirty="0">
                <a:effectLst/>
              </a:rPr>
              <a:t>As you enable or disable services in the farm, or as you create and delete service applications in the farm, MinRole starts and stops service instances on the existing servers in the farm.</a:t>
            </a:r>
            <a:endParaRPr lang="en-US" dirty="0"/>
          </a:p>
          <a:p>
            <a:endParaRPr lang="en-US" dirty="0"/>
          </a:p>
          <a:p>
            <a:endParaRPr lang="en-US" dirty="0"/>
          </a:p>
          <a:p>
            <a:r>
              <a:rPr lang="en-US" dirty="0"/>
              <a:t>Role</a:t>
            </a:r>
            <a:r>
              <a:rPr lang="en-US" baseline="0" dirty="0"/>
              <a:t> Types Explained:</a:t>
            </a:r>
          </a:p>
          <a:p>
            <a:pPr marL="228600" indent="-228600">
              <a:buFont typeface="+mj-lt"/>
              <a:buAutoNum type="arabicPeriod"/>
            </a:pPr>
            <a:r>
              <a:rPr lang="en-US" b="1" baseline="0" dirty="0"/>
              <a:t>Front-End</a:t>
            </a:r>
          </a:p>
          <a:p>
            <a:pPr marL="685800" lvl="1" indent="-228600">
              <a:buFont typeface="Arial" panose="020B0604020202020204" pitchFamily="34" charset="0"/>
              <a:buChar char="•"/>
            </a:pPr>
            <a:r>
              <a:rPr lang="en-US" b="0" baseline="0" dirty="0"/>
              <a:t>Service applications, services, and components that serve user requests.</a:t>
            </a:r>
          </a:p>
          <a:p>
            <a:pPr marL="685800" lvl="1" indent="-228600">
              <a:buFont typeface="Arial" panose="020B0604020202020204" pitchFamily="34" charset="0"/>
              <a:buChar char="•"/>
            </a:pPr>
            <a:r>
              <a:rPr lang="en-US" b="0" baseline="0" dirty="0"/>
              <a:t>These servers are optimized for low latency.</a:t>
            </a:r>
          </a:p>
          <a:p>
            <a:pPr marL="685800" lvl="1" indent="-228600">
              <a:buFont typeface="Arial" panose="020B0604020202020204" pitchFamily="34" charset="0"/>
              <a:buChar char="•"/>
            </a:pPr>
            <a:r>
              <a:rPr lang="en-US" b="0" baseline="0" dirty="0"/>
              <a:t>In the past Front end servers were designed from a services perspective to be streamlined in order to free up resources to serve users requests and to relay content. </a:t>
            </a:r>
          </a:p>
          <a:p>
            <a:pPr marL="685800" lvl="1" indent="-228600">
              <a:buFont typeface="Arial" panose="020B0604020202020204" pitchFamily="34" charset="0"/>
              <a:buChar char="•"/>
            </a:pPr>
            <a:r>
              <a:rPr lang="en-US" b="0" baseline="0" dirty="0"/>
              <a:t>Now new logic has been built in to service requests from the local server instance of service applications instead of reaching out across the farm to the traditional application servers.</a:t>
            </a:r>
          </a:p>
          <a:p>
            <a:pPr marL="685800" lvl="1" indent="-228600">
              <a:buFont typeface="Arial" panose="020B0604020202020204" pitchFamily="34" charset="0"/>
              <a:buChar char="•"/>
            </a:pPr>
            <a:r>
              <a:rPr lang="en-US" b="0" baseline="0" dirty="0"/>
              <a:t>These local service application endpoints can be configured to serve content to users instead of pulling the data from other servers revealing the shortest path possible for the retrieval of content.</a:t>
            </a:r>
          </a:p>
          <a:p>
            <a:pPr marL="685800" lvl="1" indent="-228600">
              <a:buFont typeface="Arial" panose="020B0604020202020204" pitchFamily="34" charset="0"/>
              <a:buChar char="•"/>
            </a:pPr>
            <a:r>
              <a:rPr lang="en-US" b="0" baseline="0" dirty="0"/>
              <a:t>Another idea behind this architecture is to streamline and limit the inter-server traffic.</a:t>
            </a:r>
          </a:p>
          <a:p>
            <a:pPr marL="457200" lvl="1" indent="0">
              <a:buFont typeface="Arial" panose="020B0604020202020204" pitchFamily="34" charset="0"/>
              <a:buNone/>
            </a:pPr>
            <a:endParaRPr lang="en-US" b="0" baseline="0" dirty="0"/>
          </a:p>
          <a:p>
            <a:pPr marL="228600" indent="-228600">
              <a:buFont typeface="+mj-lt"/>
              <a:buAutoNum type="arabicPeriod"/>
            </a:pPr>
            <a:r>
              <a:rPr lang="en-US" b="1" baseline="0" dirty="0"/>
              <a:t>App</a:t>
            </a:r>
          </a:p>
          <a:p>
            <a:pPr marL="685800" lvl="1" indent="-228600">
              <a:buFont typeface="Arial" panose="020B0604020202020204" pitchFamily="34" charset="0"/>
              <a:buChar char="•"/>
            </a:pPr>
            <a:r>
              <a:rPr lang="en-US" b="0" baseline="0" dirty="0"/>
              <a:t>Service applications, services, and components that serve backend requests (such as background jobs or search crawl requests) belong on Application servers. These servers are optimized for high throughput.</a:t>
            </a:r>
          </a:p>
          <a:p>
            <a:pPr marL="685800" lvl="1" indent="-228600">
              <a:buFont typeface="Arial" panose="020B0604020202020204" pitchFamily="34" charset="0"/>
              <a:buChar char="•"/>
            </a:pPr>
            <a:r>
              <a:rPr lang="en-US" b="0" baseline="0" dirty="0"/>
              <a:t>Microsoft uses the term “Application” differently than it has in the past when talking about the application server role.</a:t>
            </a:r>
          </a:p>
          <a:p>
            <a:pPr marL="1143000" lvl="2" indent="-228600">
              <a:buFont typeface="Arial" panose="020B0604020202020204" pitchFamily="34" charset="0"/>
              <a:buChar char="•"/>
            </a:pPr>
            <a:r>
              <a:rPr lang="en-US" b="0" baseline="0" dirty="0"/>
              <a:t>In the past this server has been used to run service application end-points.</a:t>
            </a:r>
          </a:p>
          <a:p>
            <a:pPr marL="1143000" lvl="2" indent="-228600">
              <a:buFont typeface="Arial" panose="020B0604020202020204" pitchFamily="34" charset="0"/>
              <a:buChar char="•"/>
            </a:pPr>
            <a:r>
              <a:rPr lang="en-US" b="0" baseline="0" dirty="0"/>
              <a:t>Now this server role is still designed to handle the heavier loads of search crawl and query etc.</a:t>
            </a:r>
          </a:p>
          <a:p>
            <a:pPr marL="685800" lvl="1" indent="-228600">
              <a:buFont typeface="Arial" panose="020B0604020202020204" pitchFamily="34" charset="0"/>
              <a:buChar char="•"/>
            </a:pPr>
            <a:endParaRPr lang="en-US" b="0" baseline="0" dirty="0"/>
          </a:p>
          <a:p>
            <a:pPr marL="457200" lvl="1" indent="0">
              <a:buFont typeface="Arial" panose="020B0604020202020204" pitchFamily="34" charset="0"/>
              <a:buNone/>
            </a:pPr>
            <a:endParaRPr lang="en-US" b="0" baseline="0" dirty="0"/>
          </a:p>
          <a:p>
            <a:pPr marL="228600" indent="-228600">
              <a:buFont typeface="+mj-lt"/>
              <a:buAutoNum type="arabicPeriod"/>
            </a:pPr>
            <a:r>
              <a:rPr lang="en-US" b="1" dirty="0"/>
              <a:t>Distributed</a:t>
            </a:r>
            <a:r>
              <a:rPr lang="en-US" b="1" baseline="0" dirty="0"/>
              <a:t> Cache</a:t>
            </a:r>
          </a:p>
          <a:p>
            <a:pPr marL="685800" lvl="1" indent="-228600">
              <a:buFont typeface="Arial" panose="020B0604020202020204" pitchFamily="34" charset="0"/>
              <a:buChar char="•"/>
            </a:pPr>
            <a:r>
              <a:rPr lang="en-US" b="0" baseline="0" dirty="0"/>
              <a:t>Service applications, services, and components that are required for a distributed cache belong on Distributed Cache servers.</a:t>
            </a:r>
          </a:p>
          <a:p>
            <a:pPr marL="457200" lvl="1" indent="0">
              <a:buFont typeface="Arial" panose="020B0604020202020204" pitchFamily="34" charset="0"/>
              <a:buNone/>
            </a:pPr>
            <a:endParaRPr lang="en-US" b="0" baseline="0" dirty="0"/>
          </a:p>
          <a:p>
            <a:pPr marL="228600" indent="-228600">
              <a:buFont typeface="+mj-lt"/>
              <a:buAutoNum type="arabicPeriod"/>
            </a:pPr>
            <a:r>
              <a:rPr lang="en-US" b="1" baseline="0" dirty="0"/>
              <a:t>Search</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Service applications, services, and components that are required for searching belong on Search servers.</a:t>
            </a:r>
          </a:p>
          <a:p>
            <a:pPr marL="457200" lvl="1" indent="0">
              <a:buFont typeface="Arial" panose="020B0604020202020204" pitchFamily="34" charset="0"/>
              <a:buNone/>
            </a:pPr>
            <a:endParaRPr lang="en-US" b="1" baseline="0" dirty="0"/>
          </a:p>
          <a:p>
            <a:pPr marL="228600" indent="-228600">
              <a:buFont typeface="+mj-lt"/>
              <a:buAutoNum type="arabicPeriod"/>
            </a:pPr>
            <a:r>
              <a:rPr lang="en-US" b="1" baseline="0" dirty="0"/>
              <a:t>Custom</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Custom service applications, services, and components that do not integrate with MinRole belong on Custom servers. The farm administrator has full control over which service instances can run on servers assigned to the Custom role. MinRole does not control which service instances are provisioned on this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SharePoint Server 2016 supports the backward compatible behavior of previous SharePoint releases with the Custom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SharePoint farm administrators can directly manage service instances on individual servers assigned to the Custom role. </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You can assign zero, some, or all servers in a farm to the Custom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If you have existing deployment scripts that you do not want to modify to support MinRole, you can specify the </a:t>
            </a:r>
            <a:r>
              <a:rPr lang="en-US" sz="1200" b="1" i="0" kern="1200" dirty="0" err="1">
                <a:solidFill>
                  <a:schemeClr val="tx1"/>
                </a:solidFill>
                <a:effectLst/>
                <a:latin typeface="+mn-lt"/>
                <a:ea typeface="+mn-ea"/>
                <a:cs typeface="+mn-cs"/>
              </a:rPr>
              <a:t>ServerRoleOptional</a:t>
            </a:r>
            <a:r>
              <a:rPr lang="en-US" sz="1200" b="0" i="0" kern="1200" dirty="0">
                <a:solidFill>
                  <a:schemeClr val="tx1"/>
                </a:solidFill>
                <a:effectLst/>
                <a:latin typeface="+mn-lt"/>
                <a:ea typeface="+mn-ea"/>
                <a:cs typeface="+mn-cs"/>
              </a:rPr>
              <a:t> parameter when you create a new SharePoint farm by using the PSConfig.exe command-line tool or Windows PowerShell. This parameter configures the farm to not require a server role to be specified. If no server role is specified, the server defaults to the Custom role.</a:t>
            </a:r>
          </a:p>
          <a:p>
            <a:pPr marL="457200" lvl="1" indent="0">
              <a:buFont typeface="Arial" panose="020B0604020202020204" pitchFamily="34" charset="0"/>
              <a:buNone/>
            </a:pPr>
            <a:endParaRPr lang="en-US" b="1" baseline="0" dirty="0"/>
          </a:p>
          <a:p>
            <a:pPr marL="228600" indent="-228600">
              <a:buFont typeface="+mj-lt"/>
              <a:buAutoNum type="arabicPeriod"/>
            </a:pPr>
            <a:r>
              <a:rPr lang="en-US" b="1" baseline="0" dirty="0"/>
              <a:t>Single Server Farm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Service applications, services, and components required for a single machine farm belong on a Single-Server Farm. A Single-Server Farm is meant for development, testing, and very limited production use. A SharePoint farm with the Single-Server Farm role cannot have more than one SharePoint server in the farm.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n-US" b="1" baseline="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6890CC27-360A-4DF9-A1AC-5F0ADCCCE2FF}" type="slidenum">
              <a:rPr lang="en-US" smtClean="0"/>
              <a:t>19</a:t>
            </a:fld>
            <a:endParaRPr lang="en-US"/>
          </a:p>
        </p:txBody>
      </p:sp>
    </p:spTree>
    <p:extLst>
      <p:ext uri="{BB962C8B-B14F-4D97-AF65-F5344CB8AC3E}">
        <p14:creationId xmlns:p14="http://schemas.microsoft.com/office/powerpoint/2010/main" val="109796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4/20/2017</a:t>
            </a:fld>
            <a:endParaRPr lang="en-US" sz="900" dirty="0"/>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77561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normAutofit/>
          </a:bodyPr>
          <a:lstStyle>
            <a:lvl1pPr>
              <a:defRPr sz="2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5520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7496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50991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4283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noAutofit/>
          </a:bodyPr>
          <a:lstStyle>
            <a:lvl1pPr algn="l">
              <a:defRPr sz="2000" b="0">
                <a:solidFill>
                  <a:schemeClr val="accent1">
                    <a:lumMod val="75000"/>
                    <a:lumOff val="25000"/>
                  </a:schemeClr>
                </a:solidFill>
              </a:defRPr>
            </a:lvl1pPr>
          </a:lstStyle>
          <a:p>
            <a:r>
              <a:rPr lang="en-US" dirty="0"/>
              <a:t>Click to edit Master title style</a:t>
            </a:r>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7" name="Content Placeholder 2"/>
          <p:cNvSpPr>
            <a:spLocks noGrp="1"/>
          </p:cNvSpPr>
          <p:nvPr>
            <p:ph idx="1"/>
          </p:nvPr>
        </p:nvSpPr>
        <p:spPr>
          <a:xfrm>
            <a:off x="447817" y="652180"/>
            <a:ext cx="11297651" cy="4363372"/>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21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8200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07719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userDrawn="1"/>
        </p:nvSpPr>
        <p:spPr>
          <a:xfrm>
            <a:off x="8839202" y="675726"/>
            <a:ext cx="2906817" cy="5183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78367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m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ctangle 175105"/>
          <p:cNvPicPr>
            <a:picLocks noChangeAspect="1" noChangeArrowheads="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invGray">
          <a:xfrm>
            <a:off x="7010400" y="4287792"/>
            <a:ext cx="4114800" cy="1038225"/>
          </a:xfrm>
          <a:prstGeom prst="rect">
            <a:avLst/>
          </a:prstGeom>
          <a:noFill/>
          <a:ln w="9525">
            <a:noFill/>
            <a:miter lim="800000"/>
            <a:headEnd/>
            <a:tailEnd/>
          </a:ln>
        </p:spPr>
      </p:pic>
      <p:sp>
        <p:nvSpPr>
          <p:cNvPr id="4" name="Picture Placeholder 6"/>
          <p:cNvSpPr>
            <a:spLocks noGrp="1" noChangeAspect="1"/>
          </p:cNvSpPr>
          <p:nvPr>
            <p:ph type="pic" sz="quarter" idx="10"/>
          </p:nvPr>
        </p:nvSpPr>
        <p:spPr>
          <a:xfrm rot="20820000">
            <a:off x="1117941" y="2188799"/>
            <a:ext cx="5120640" cy="2880360"/>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sp>
        <p:nvSpPr>
          <p:cNvPr id="7" name="Title 1"/>
          <p:cNvSpPr>
            <a:spLocks noGrp="1"/>
          </p:cNvSpPr>
          <p:nvPr>
            <p:ph type="title"/>
          </p:nvPr>
        </p:nvSpPr>
        <p:spPr>
          <a:xfrm>
            <a:off x="672177" y="360962"/>
            <a:ext cx="11029616" cy="1013800"/>
          </a:xfrm>
        </p:spPr>
        <p:txBody>
          <a:bodyPr/>
          <a:lstStyle>
            <a:lvl1pPr algn="r">
              <a:defRPr/>
            </a:lvl1pPr>
          </a:lstStyle>
          <a:p>
            <a:r>
              <a:rPr lang="en-US" dirty="0"/>
              <a:t>Click to edit Master title style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39133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1"/>
          <p:cNvSpPr>
            <a:spLocks noGrp="1"/>
          </p:cNvSpPr>
          <p:nvPr>
            <p:ph type="ctrTitle"/>
          </p:nvPr>
        </p:nvSpPr>
        <p:spPr>
          <a:xfrm>
            <a:off x="914400" y="3028950"/>
            <a:ext cx="10363200" cy="781050"/>
          </a:xfrm>
        </p:spPr>
        <p:txBody>
          <a:bodyPr/>
          <a:lstStyle>
            <a:lvl1pPr algn="r">
              <a:defRPr baseline="0">
                <a:solidFill>
                  <a:schemeClr val="tx1">
                    <a:lumMod val="65000"/>
                    <a:lumOff val="35000"/>
                  </a:schemeClr>
                </a:solidFill>
                <a:effectLst>
                  <a:innerShdw blurRad="63500" dist="50800" dir="5400000">
                    <a:schemeClr val="bg1">
                      <a:lumMod val="75000"/>
                      <a:alpha val="50000"/>
                    </a:schemeClr>
                  </a:innerShdw>
                </a:effectLst>
              </a:defRPr>
            </a:lvl1pPr>
          </a:lstStyle>
          <a:p>
            <a:r>
              <a:rPr lang="en-US" dirty="0"/>
              <a:t>Click to edit Master title style</a:t>
            </a:r>
          </a:p>
        </p:txBody>
      </p:sp>
      <p:sp>
        <p:nvSpPr>
          <p:cNvPr id="18" name="Subtitle 2"/>
          <p:cNvSpPr>
            <a:spLocks noGrp="1"/>
          </p:cNvSpPr>
          <p:nvPr>
            <p:ph type="subTitle" idx="1"/>
          </p:nvPr>
        </p:nvSpPr>
        <p:spPr>
          <a:xfrm>
            <a:off x="1828800" y="3886200"/>
            <a:ext cx="9448800" cy="1600200"/>
          </a:xfrm>
        </p:spPr>
        <p:txBody>
          <a:bodyPr/>
          <a:lstStyle>
            <a:lvl1pPr marL="0" indent="0" algn="r">
              <a:buNone/>
              <a:defRPr baseline="0">
                <a:solidFill>
                  <a:srgbClr val="CA470C"/>
                </a:solidFill>
                <a:effectLst>
                  <a:innerShdw blurRad="63500" dist="50800" dir="5400000">
                    <a:srgbClr val="F26B2E">
                      <a:alpha val="50000"/>
                    </a:srgbClr>
                  </a:inn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9" name="Rectangle 18"/>
          <p:cNvSpPr/>
          <p:nvPr userDrawn="1"/>
        </p:nvSpPr>
        <p:spPr>
          <a:xfrm>
            <a:off x="0" y="2514600"/>
            <a:ext cx="11277600" cy="152400"/>
          </a:xfrm>
          <a:prstGeom prst="rect">
            <a:avLst/>
          </a:prstGeom>
          <a:solidFill>
            <a:schemeClr val="bg1">
              <a:lumMod val="50000"/>
            </a:schemeClr>
          </a:solidFill>
          <a:ln>
            <a:noFill/>
          </a:ln>
          <a:effectLst>
            <a:outerShdw blurRad="50800" dist="38100" dir="5400000" algn="t"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3201" y="6417101"/>
            <a:ext cx="1683408" cy="332525"/>
          </a:xfrm>
          <a:prstGeom prst="rect">
            <a:avLst/>
          </a:prstGeom>
        </p:spPr>
      </p:pic>
    </p:spTree>
    <p:extLst>
      <p:ext uri="{BB962C8B-B14F-4D97-AF65-F5344CB8AC3E}">
        <p14:creationId xmlns:p14="http://schemas.microsoft.com/office/powerpoint/2010/main" val="511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679354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FA4A93B8-B23A-4F35-A6A2-2F1F9227CD90}" type="slidenum">
              <a:rPr lang="en-US" smtClean="0">
                <a:gradFill>
                  <a:gsLst>
                    <a:gs pos="100000">
                      <a:srgbClr val="797A7D"/>
                    </a:gs>
                    <a:gs pos="0">
                      <a:srgbClr val="797A7D"/>
                    </a:gs>
                  </a:gsLst>
                  <a:lin ang="5400000" scaled="0"/>
                </a:gradFill>
              </a:rPr>
              <a:pPr/>
              <a:t>‹#›</a:t>
            </a:fld>
            <a:endParaRPr lang="en-US">
              <a:gradFill>
                <a:gsLst>
                  <a:gs pos="100000">
                    <a:srgbClr val="797A7D"/>
                  </a:gs>
                  <a:gs pos="0">
                    <a:srgbClr val="797A7D"/>
                  </a:gs>
                </a:gsLst>
                <a:lin ang="5400000" scaled="0"/>
              </a:gradFill>
            </a:endParaRPr>
          </a:p>
        </p:txBody>
      </p:sp>
      <p:pic>
        <p:nvPicPr>
          <p:cNvPr id="7" name="Picture 2"/>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flipH="1">
            <a:off x="4648200" y="11382"/>
            <a:ext cx="7543800"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272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C4556A-3B75-49EC-B386-A8704BD1B24E}" type="datetime1">
              <a:rPr lang="en-US" smtClean="0"/>
              <a:t>4/20/2017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3142284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rgbClr val="0070C0"/>
            </a:gs>
            <a:gs pos="100000">
              <a:schemeClr val="tx2">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FC4B-5769-406F-A2B3-E581A64A4139}" type="datetime1">
              <a:rPr lang="en-US" smtClean="0"/>
              <a:t>4/20/2017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1181007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0070C0"/>
            </a:gs>
            <a:gs pos="100000">
              <a:schemeClr val="tx2">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1FDCA-2ACF-4F4D-A6E7-D05B7B98F741}" type="datetime1">
              <a:rPr lang="en-US" smtClean="0"/>
              <a:t>4/20/2017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2848438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7F605-5133-4CEA-8C63-F5C7471FF45F}" type="datetime1">
              <a:rPr lang="en-US" smtClean="0"/>
              <a:t>4/20/2017</a:t>
            </a:fld>
            <a:endParaRPr lang="en-US"/>
          </a:p>
        </p:txBody>
      </p:sp>
      <p:sp>
        <p:nvSpPr>
          <p:cNvPr id="6" name="Footer Placeholder 5"/>
          <p:cNvSpPr>
            <a:spLocks noGrp="1"/>
          </p:cNvSpPr>
          <p:nvPr>
            <p:ph type="ftr" sz="quarter" idx="11"/>
          </p:nvPr>
        </p:nvSpPr>
        <p:spPr/>
        <p:txBody>
          <a:bodyPr/>
          <a:lstStyle/>
          <a:p>
            <a:r>
              <a:rPr lang="en-US"/>
              <a:t>WWW.PERIOD.COM  |  HELLO@MAIL.COM  |  +017 637 5587  |  MY STREET 12345, YOUR CITY, COUNTRY </a:t>
            </a:r>
          </a:p>
        </p:txBody>
      </p:sp>
      <p:sp>
        <p:nvSpPr>
          <p:cNvPr id="7" name="Slide Number Placeholder 6"/>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2093693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93540-2E3F-4EDE-9FCE-2B3E7879DD91}" type="datetime1">
              <a:rPr lang="en-US" smtClean="0"/>
              <a:t>4/20/2017</a:t>
            </a:fld>
            <a:endParaRPr lang="en-US"/>
          </a:p>
        </p:txBody>
      </p:sp>
      <p:sp>
        <p:nvSpPr>
          <p:cNvPr id="8" name="Footer Placeholder 7"/>
          <p:cNvSpPr>
            <a:spLocks noGrp="1"/>
          </p:cNvSpPr>
          <p:nvPr>
            <p:ph type="ftr" sz="quarter" idx="11"/>
          </p:nvPr>
        </p:nvSpPr>
        <p:spPr/>
        <p:txBody>
          <a:bodyPr/>
          <a:lstStyle/>
          <a:p>
            <a:r>
              <a:rPr lang="en-US"/>
              <a:t>WWW.PERIOD.COM  |  HELLO@MAIL.COM  |  +017 637 5587  |  MY STREET 12345, YOUR CITY, COUNTRY </a:t>
            </a:r>
          </a:p>
        </p:txBody>
      </p:sp>
      <p:sp>
        <p:nvSpPr>
          <p:cNvPr id="9" name="Slide Number Placeholder 8"/>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3456999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1FDA2C-09EE-43FF-8364-6E085E6CF7CD}" type="datetime1">
              <a:rPr lang="en-US" smtClean="0"/>
              <a:t>4/20/2017</a:t>
            </a:fld>
            <a:endParaRPr lang="en-US"/>
          </a:p>
        </p:txBody>
      </p:sp>
      <p:sp>
        <p:nvSpPr>
          <p:cNvPr id="4" name="Footer Placeholder 3"/>
          <p:cNvSpPr>
            <a:spLocks noGrp="1"/>
          </p:cNvSpPr>
          <p:nvPr>
            <p:ph type="ftr" sz="quarter" idx="11"/>
          </p:nvPr>
        </p:nvSpPr>
        <p:spPr/>
        <p:txBody>
          <a:bodyPr/>
          <a:lstStyle/>
          <a:p>
            <a:r>
              <a:rPr lang="en-US"/>
              <a:t>WWW.PERIOD.COM  |  HELLO@MAIL.COM  |  +017 637 5587  |  MY STREET 12345, YOUR CITY, COUNTRY </a:t>
            </a:r>
          </a:p>
        </p:txBody>
      </p:sp>
      <p:sp>
        <p:nvSpPr>
          <p:cNvPr id="5" name="Slide Number Placeholder 4"/>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3669580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DD5FB-5C21-4E4C-9FB2-66762E5DEE29}" type="datetime1">
              <a:rPr lang="en-US" smtClean="0"/>
              <a:t>4/20/2017</a:t>
            </a:fld>
            <a:endParaRPr lang="en-US"/>
          </a:p>
        </p:txBody>
      </p:sp>
      <p:sp>
        <p:nvSpPr>
          <p:cNvPr id="3" name="Footer Placeholder 2"/>
          <p:cNvSpPr>
            <a:spLocks noGrp="1"/>
          </p:cNvSpPr>
          <p:nvPr>
            <p:ph type="ftr" sz="quarter" idx="11"/>
          </p:nvPr>
        </p:nvSpPr>
        <p:spPr/>
        <p:txBody>
          <a:bodyPr/>
          <a:lstStyle/>
          <a:p>
            <a:r>
              <a:rPr lang="en-US"/>
              <a:t>WWW.PERIOD.COM  |  HELLO@MAIL.COM  |  +017 637 5587  |  MY STREET 12345, YOUR CITY, COUNTRY </a:t>
            </a:r>
          </a:p>
        </p:txBody>
      </p:sp>
      <p:sp>
        <p:nvSpPr>
          <p:cNvPr id="4" name="Slide Number Placeholder 3"/>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265589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00A7B-E66C-40E6-A414-D205C376B4FA}" type="datetime1">
              <a:rPr lang="en-US" smtClean="0"/>
              <a:t>4/20/2017</a:t>
            </a:fld>
            <a:endParaRPr lang="en-US"/>
          </a:p>
        </p:txBody>
      </p:sp>
      <p:sp>
        <p:nvSpPr>
          <p:cNvPr id="6" name="Footer Placeholder 5"/>
          <p:cNvSpPr>
            <a:spLocks noGrp="1"/>
          </p:cNvSpPr>
          <p:nvPr>
            <p:ph type="ftr" sz="quarter" idx="11"/>
          </p:nvPr>
        </p:nvSpPr>
        <p:spPr/>
        <p:txBody>
          <a:bodyPr/>
          <a:lstStyle/>
          <a:p>
            <a:r>
              <a:rPr lang="en-US"/>
              <a:t>WWW.PERIOD.COM  |  HELLO@MAIL.COM  |  +017 637 5587  |  MY STREET 12345, YOUR CITY, COUNTRY </a:t>
            </a:r>
          </a:p>
        </p:txBody>
      </p:sp>
      <p:sp>
        <p:nvSpPr>
          <p:cNvPr id="7" name="Slide Number Placeholder 6"/>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3825575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5E495-900E-43BC-BC07-00A6B8EBF7BC}" type="datetime1">
              <a:rPr lang="en-US" smtClean="0"/>
              <a:t>4/20/2017</a:t>
            </a:fld>
            <a:endParaRPr lang="en-US"/>
          </a:p>
        </p:txBody>
      </p:sp>
      <p:sp>
        <p:nvSpPr>
          <p:cNvPr id="6" name="Footer Placeholder 5"/>
          <p:cNvSpPr>
            <a:spLocks noGrp="1"/>
          </p:cNvSpPr>
          <p:nvPr>
            <p:ph type="ftr" sz="quarter" idx="11"/>
          </p:nvPr>
        </p:nvSpPr>
        <p:spPr/>
        <p:txBody>
          <a:bodyPr/>
          <a:lstStyle/>
          <a:p>
            <a:r>
              <a:rPr lang="en-US"/>
              <a:t>WWW.PERIOD.COM  |  HELLO@MAIL.COM  |  +017 637 5587  |  MY STREET 12345, YOUR CITY, COUNTRY </a:t>
            </a:r>
          </a:p>
        </p:txBody>
      </p:sp>
      <p:sp>
        <p:nvSpPr>
          <p:cNvPr id="7" name="Slide Number Placeholder 6"/>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116310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569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A0BAE-FF70-4BF5-B24F-E5074BFAD13D}" type="datetime1">
              <a:rPr lang="en-US" smtClean="0"/>
              <a:t>4/20/2017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1558107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52880-DB84-4AF7-881C-09DD5BB613AE}" type="datetime1">
              <a:rPr lang="en-US" smtClean="0"/>
              <a:t>4/20/2017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57411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000"/>
            </a:lvl1pPr>
          </a:lstStyle>
          <a:p>
            <a:r>
              <a:rPr lang="en-US" dirty="0"/>
              <a:t>Click to edit Master title style</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
        <p:nvSpPr>
          <p:cNvPr id="9" name="Content Placeholder 2"/>
          <p:cNvSpPr>
            <a:spLocks noGrp="1"/>
          </p:cNvSpPr>
          <p:nvPr>
            <p:ph idx="1"/>
          </p:nvPr>
        </p:nvSpPr>
        <p:spPr>
          <a:xfrm>
            <a:off x="581193" y="2180497"/>
            <a:ext cx="11029617" cy="3688041"/>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272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027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57709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2499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0" name="Content Placeholder 2"/>
          <p:cNvSpPr>
            <a:spLocks noGrp="1"/>
          </p:cNvSpPr>
          <p:nvPr>
            <p:ph idx="1" hasCustomPrompt="1"/>
          </p:nvPr>
        </p:nvSpPr>
        <p:spPr>
          <a:xfrm>
            <a:off x="581193" y="2228005"/>
            <a:ext cx="5378331" cy="3640533"/>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0"/>
          </p:nvPr>
        </p:nvSpPr>
        <p:spPr>
          <a:xfrm>
            <a:off x="6232479" y="2228004"/>
            <a:ext cx="5378331" cy="3640533"/>
          </a:xfrm>
        </p:spPr>
        <p:txBody>
          <a:bodyPr anchor="t"/>
          <a:lstStyle>
            <a:lvl1pPr marL="229500" indent="-229500">
              <a:defRPr lang="en-US" sz="2800" kern="1200" dirty="0">
                <a:solidFill>
                  <a:schemeClr val="tx2"/>
                </a:solidFill>
                <a:latin typeface="Segoe UI" panose="020B0502040204020203" pitchFamily="34" charset="0"/>
                <a:ea typeface="+mn-ea"/>
                <a:cs typeface="Segoe UI" panose="020B0502040204020203" pitchFamily="34" charset="0"/>
              </a:defRPr>
            </a:lvl1pPr>
            <a:lvl2pPr marL="472500" indent="-229500">
              <a:defRPr lang="en-US" sz="2400" kern="1200" dirty="0">
                <a:solidFill>
                  <a:schemeClr val="tx2"/>
                </a:solidFill>
                <a:latin typeface="Segoe UI" panose="020B0502040204020203" pitchFamily="34" charset="0"/>
                <a:ea typeface="+mn-ea"/>
                <a:cs typeface="Segoe UI" panose="020B0502040204020203" pitchFamily="34" charset="0"/>
              </a:defRPr>
            </a:lvl2pPr>
            <a:lvl3pPr marL="675000" indent="-202500">
              <a:defRPr lang="en-US" sz="2000" kern="1200" dirty="0">
                <a:solidFill>
                  <a:schemeClr val="tx2"/>
                </a:solidFill>
                <a:latin typeface="Segoe UI" panose="020B0502040204020203" pitchFamily="34" charset="0"/>
                <a:ea typeface="+mn-ea"/>
                <a:cs typeface="Segoe UI" panose="020B0502040204020203" pitchFamily="34" charset="0"/>
              </a:defRPr>
            </a:lvl3pPr>
            <a:lvl4pPr marL="931500" indent="-175500">
              <a:defRPr lang="en-US" sz="1800" kern="1200" dirty="0">
                <a:solidFill>
                  <a:schemeClr val="tx2"/>
                </a:solidFill>
                <a:latin typeface="Segoe UI" panose="020B0502040204020203" pitchFamily="34" charset="0"/>
                <a:ea typeface="+mn-ea"/>
                <a:cs typeface="Segoe UI" panose="020B0502040204020203" pitchFamily="34" charset="0"/>
              </a:defRPr>
            </a:lvl4pPr>
            <a:lvl5pPr marL="1201500" indent="-175500">
              <a:defRPr lang="en-US" sz="1600" kern="1200" dirty="0">
                <a:solidFill>
                  <a:schemeClr val="tx2"/>
                </a:solidFill>
                <a:latin typeface="Segoe UI" panose="020B0502040204020203" pitchFamily="34" charset="0"/>
                <a:ea typeface="+mn-ea"/>
                <a:cs typeface="Segoe UI" panose="020B0502040204020203" pitchFamily="34" charset="0"/>
              </a:defRPr>
            </a:lvl5pPr>
          </a:lstStyle>
          <a:p>
            <a:pPr marL="229500" lvl="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Click to edit Master text styles</a:t>
            </a:r>
          </a:p>
          <a:p>
            <a:pPr marL="472500" lvl="1"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Second level</a:t>
            </a:r>
          </a:p>
          <a:p>
            <a:pPr marL="675000" lvl="2"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Third level</a:t>
            </a:r>
          </a:p>
          <a:p>
            <a:pPr marL="931500" lvl="3"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Fourth level</a:t>
            </a:r>
          </a:p>
          <a:p>
            <a:pPr marL="1201500" lvl="4"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18364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9" name="Slide Number Placeholder 14"/>
          <p:cNvSpPr>
            <a:spLocks noGrp="1"/>
          </p:cNvSpPr>
          <p:nvPr>
            <p:ph type="sldNum" sz="quarter" idx="11"/>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3" name="Content Placeholder 2"/>
          <p:cNvSpPr>
            <a:spLocks noGrp="1"/>
          </p:cNvSpPr>
          <p:nvPr>
            <p:ph idx="12"/>
          </p:nvPr>
        </p:nvSpPr>
        <p:spPr>
          <a:xfrm>
            <a:off x="581193"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3" hasCustomPrompt="1"/>
          </p:nvPr>
        </p:nvSpPr>
        <p:spPr>
          <a:xfrm>
            <a:off x="6232479"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377923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5" y="457200"/>
            <a:ext cx="370332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6"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4/20/2017</a:t>
            </a:fld>
            <a:endParaRPr lang="en-US" sz="900" dirty="0"/>
          </a:p>
        </p:txBody>
      </p:sp>
    </p:spTree>
    <p:extLst>
      <p:ext uri="{BB962C8B-B14F-4D97-AF65-F5344CB8AC3E}">
        <p14:creationId xmlns:p14="http://schemas.microsoft.com/office/powerpoint/2010/main" val="37670159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ftr="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800" kern="1200">
          <a:solidFill>
            <a:schemeClr val="tx2"/>
          </a:solidFill>
          <a:latin typeface="Segoe UI" panose="020B0502040204020203" pitchFamily="34" charset="0"/>
          <a:ea typeface="+mn-ea"/>
          <a:cs typeface="Segoe UI" panose="020B0502040204020203" pitchFamily="34" charset="0"/>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Segoe UI" panose="020B0502040204020203" pitchFamily="34" charset="0"/>
          <a:ea typeface="+mn-ea"/>
          <a:cs typeface="Segoe UI" panose="020B0502040204020203" pitchFamily="34" charset="0"/>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000" kern="1200">
          <a:solidFill>
            <a:schemeClr val="tx2"/>
          </a:solidFill>
          <a:latin typeface="Segoe UI" panose="020B0502040204020203" pitchFamily="34" charset="0"/>
          <a:ea typeface="+mn-ea"/>
          <a:cs typeface="Segoe UI" panose="020B0502040204020203"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Segoe UI" panose="020B0502040204020203" pitchFamily="34" charset="0"/>
          <a:ea typeface="+mn-ea"/>
          <a:cs typeface="Segoe UI" panose="020B0502040204020203"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2"/>
          </a:solidFill>
          <a:latin typeface="Segoe UI" panose="020B0502040204020203" pitchFamily="34" charset="0"/>
          <a:ea typeface="+mn-ea"/>
          <a:cs typeface="Segoe UI" panose="020B0502040204020203"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06AD6-F8A3-43CF-B487-5B586475C248}" type="datetime1">
              <a:rPr lang="en-US" smtClean="0"/>
              <a:t>4/20/2017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WWW.PERIOD.COM  |  HELLO@MAIL.COM  |  +017 637 5587  |  MY STREET 12345, YOUR CITY, COUNTRY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D3ADD-7DE1-476D-98AF-452DDE8572DE}" type="slidenum">
              <a:rPr lang="en-US" smtClean="0"/>
              <a:t>‹#›</a:t>
            </a:fld>
            <a:endParaRPr lang="en-US"/>
          </a:p>
        </p:txBody>
      </p:sp>
    </p:spTree>
    <p:extLst>
      <p:ext uri="{BB962C8B-B14F-4D97-AF65-F5344CB8AC3E}">
        <p14:creationId xmlns:p14="http://schemas.microsoft.com/office/powerpoint/2010/main" val="11810058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hyperlink" Target="https://www.youtube.com/playlist?list=PLXtHYVsvn_b-gqw2KcW0vzRyHRjnOtY-6" TargetMode="External"/><Relationship Id="rId1" Type="http://schemas.openxmlformats.org/officeDocument/2006/relationships/slideLayout" Target="../slideLayouts/slideLayout4.xml"/><Relationship Id="rId4" Type="http://schemas.openxmlformats.org/officeDocument/2006/relationships/hyperlink" Target="https://technet.microsoft.com/en-us/library/ff806338(v=office.16).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rowd.cc/s/zN7K" TargetMode="External"/><Relationship Id="rId2" Type="http://schemas.openxmlformats.org/officeDocument/2006/relationships/hyperlink" Target="https://crowd.cc/spfdc17" TargetMode="External"/><Relationship Id="rId1" Type="http://schemas.openxmlformats.org/officeDocument/2006/relationships/slideLayout" Target="../slideLayouts/slideLayout2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BV </a:t>
            </a:r>
            <a:r>
              <a:rPr lang="en-US" sz="4400" dirty="0" smtClean="0"/>
              <a:t>202 </a:t>
            </a:r>
            <a:r>
              <a:rPr lang="en-US" sz="4400" dirty="0"/>
              <a:t>- SharePoint 2016</a:t>
            </a:r>
          </a:p>
        </p:txBody>
      </p:sp>
      <p:sp>
        <p:nvSpPr>
          <p:cNvPr id="3" name="Subtitle 2"/>
          <p:cNvSpPr>
            <a:spLocks noGrp="1"/>
          </p:cNvSpPr>
          <p:nvPr>
            <p:ph type="subTitle" idx="1"/>
          </p:nvPr>
        </p:nvSpPr>
        <p:spPr/>
        <p:txBody>
          <a:bodyPr>
            <a:normAutofit fontScale="92500" lnSpcReduction="20000"/>
          </a:bodyPr>
          <a:lstStyle/>
          <a:p>
            <a:r>
              <a:rPr lang="en-US" sz="2400" dirty="0"/>
              <a:t>What’s New and Why should I Upgrade?</a:t>
            </a:r>
            <a:r>
              <a:rPr lang="en-US" b="1" dirty="0">
                <a:solidFill>
                  <a:schemeClr val="tx1">
                    <a:lumMod val="85000"/>
                    <a:lumOff val="15000"/>
                  </a:schemeClr>
                </a:solidFill>
              </a:rPr>
              <a:t/>
            </a:r>
            <a:br>
              <a:rPr lang="en-US" b="1" dirty="0">
                <a:solidFill>
                  <a:schemeClr val="tx1">
                    <a:lumMod val="85000"/>
                    <a:lumOff val="15000"/>
                  </a:schemeClr>
                </a:solidFill>
              </a:rPr>
            </a:br>
            <a:endParaRPr lang="en-US" dirty="0"/>
          </a:p>
        </p:txBody>
      </p:sp>
      <p:sp>
        <p:nvSpPr>
          <p:cNvPr id="6" name="Slide Number Placeholder 5"/>
          <p:cNvSpPr>
            <a:spLocks noGrp="1"/>
          </p:cNvSpPr>
          <p:nvPr>
            <p:ph type="sldNum" sz="quarter" idx="4"/>
          </p:nvPr>
        </p:nvSpPr>
        <p:spPr/>
        <p:txBody>
          <a:bodyPr/>
          <a:lstStyle/>
          <a:p>
            <a:fld id="{4632F701-51E0-4603-A320-C3595F47AFC6}" type="slidenum">
              <a:rPr lang="en-US" smtClean="0"/>
              <a:pPr/>
              <a:t>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3" y="5351171"/>
            <a:ext cx="1270290" cy="1365561"/>
          </a:xfrm>
          <a:prstGeom prst="rect">
            <a:avLst/>
          </a:prstGeom>
        </p:spPr>
      </p:pic>
    </p:spTree>
    <p:extLst>
      <p:ext uri="{BB962C8B-B14F-4D97-AF65-F5344CB8AC3E}">
        <p14:creationId xmlns:p14="http://schemas.microsoft.com/office/powerpoint/2010/main" val="128416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Collaboration Experience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4632F701-51E0-4603-A320-C3595F47AFC6}" type="slidenum">
              <a:rPr lang="en-US" smtClean="0"/>
              <a:pPr/>
              <a:t>10</a:t>
            </a:fld>
            <a:endParaRPr lang="en-US"/>
          </a:p>
        </p:txBody>
      </p:sp>
    </p:spTree>
    <p:extLst>
      <p:ext uri="{BB962C8B-B14F-4D97-AF65-F5344CB8AC3E}">
        <p14:creationId xmlns:p14="http://schemas.microsoft.com/office/powerpoint/2010/main" val="361743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Mobile</a:t>
            </a:r>
          </a:p>
        </p:txBody>
      </p:sp>
      <p:sp>
        <p:nvSpPr>
          <p:cNvPr id="3" name="Slide Number Placeholder 2"/>
          <p:cNvSpPr>
            <a:spLocks noGrp="1"/>
          </p:cNvSpPr>
          <p:nvPr>
            <p:ph type="sldNum" sz="quarter" idx="4"/>
          </p:nvPr>
        </p:nvSpPr>
        <p:spPr/>
        <p:txBody>
          <a:bodyPr/>
          <a:lstStyle/>
          <a:p>
            <a:fld id="{4632F701-51E0-4603-A320-C3595F47AFC6}" type="slidenum">
              <a:rPr lang="en-US" smtClean="0"/>
              <a:pPr/>
              <a:t>11</a:t>
            </a:fld>
            <a:endParaRPr lang="en-US"/>
          </a:p>
        </p:txBody>
      </p:sp>
      <p:sp>
        <p:nvSpPr>
          <p:cNvPr id="4" name="Content Placeholder 3"/>
          <p:cNvSpPr>
            <a:spLocks noGrp="1"/>
          </p:cNvSpPr>
          <p:nvPr>
            <p:ph idx="1"/>
          </p:nvPr>
        </p:nvSpPr>
        <p:spPr>
          <a:xfrm>
            <a:off x="581194" y="2180497"/>
            <a:ext cx="8261864" cy="4230512"/>
          </a:xfrm>
        </p:spPr>
        <p:txBody>
          <a:bodyPr/>
          <a:lstStyle/>
          <a:p>
            <a:r>
              <a:rPr lang="en-US" dirty="0"/>
              <a:t>New Native Mobile Interface</a:t>
            </a:r>
          </a:p>
          <a:p>
            <a:pPr lvl="1"/>
            <a:r>
              <a:rPr lang="en-US" dirty="0"/>
              <a:t>Document/Library Centric View</a:t>
            </a:r>
          </a:p>
          <a:p>
            <a:pPr lvl="1"/>
            <a:r>
              <a:rPr lang="en-US" dirty="0"/>
              <a:t>Touch Friendly</a:t>
            </a:r>
          </a:p>
          <a:p>
            <a:pPr lvl="1"/>
            <a:r>
              <a:rPr lang="en-US" dirty="0"/>
              <a:t>Toggle to PC View</a:t>
            </a:r>
          </a:p>
          <a:p>
            <a:pPr lvl="1"/>
            <a:r>
              <a:rPr lang="en-US" dirty="0"/>
              <a:t>Create Files or Folders</a:t>
            </a:r>
          </a:p>
          <a:p>
            <a:r>
              <a:rPr lang="en-US" dirty="0"/>
              <a:t>Open Document Format (ODF)</a:t>
            </a:r>
          </a:p>
          <a:p>
            <a:pPr lvl="1"/>
            <a:r>
              <a:rPr lang="en-US" dirty="0"/>
              <a:t>Use as Templates in Library</a:t>
            </a:r>
          </a:p>
          <a:p>
            <a:pPr lvl="1"/>
            <a:r>
              <a:rPr lang="en-US" dirty="0"/>
              <a:t>Facilitate Editing with Any Compliant editor</a:t>
            </a:r>
          </a:p>
          <a:p>
            <a:pPr lvl="1"/>
            <a:endParaRPr lang="en-US" dirty="0"/>
          </a:p>
        </p:txBody>
      </p:sp>
      <p:pic>
        <p:nvPicPr>
          <p:cNvPr id="7" name="Picture 6"/>
          <p:cNvPicPr>
            <a:picLocks noChangeAspect="1"/>
          </p:cNvPicPr>
          <p:nvPr/>
        </p:nvPicPr>
        <p:blipFill>
          <a:blip r:embed="rId2"/>
          <a:stretch>
            <a:fillRect/>
          </a:stretch>
        </p:blipFill>
        <p:spPr>
          <a:xfrm>
            <a:off x="7369232" y="867578"/>
            <a:ext cx="2195238" cy="4242857"/>
          </a:xfrm>
          <a:prstGeom prst="rect">
            <a:avLst/>
          </a:prstGeom>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3"/>
          <a:stretch>
            <a:fillRect/>
          </a:stretch>
        </p:blipFill>
        <p:spPr>
          <a:xfrm>
            <a:off x="8459731" y="1435154"/>
            <a:ext cx="2195238" cy="4242857"/>
          </a:xfrm>
          <a:prstGeom prst="rect">
            <a:avLst/>
          </a:prstGeom>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a:stretch>
            <a:fillRect/>
          </a:stretch>
        </p:blipFill>
        <p:spPr>
          <a:xfrm>
            <a:off x="9550230" y="2002730"/>
            <a:ext cx="2195238" cy="424285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134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632F701-51E0-4603-A320-C3595F47AFC6}" type="slidenum">
              <a:rPr lang="en-US" smtClean="0"/>
              <a:pPr/>
              <a:t>12</a:t>
            </a:fld>
            <a:endParaRPr lang="en-US"/>
          </a:p>
        </p:txBody>
      </p:sp>
      <p:pic>
        <p:nvPicPr>
          <p:cNvPr id="5" name="Picture 4"/>
          <p:cNvPicPr>
            <a:picLocks noChangeAspect="1"/>
          </p:cNvPicPr>
          <p:nvPr/>
        </p:nvPicPr>
        <p:blipFill>
          <a:blip r:embed="rId3"/>
          <a:stretch>
            <a:fillRect/>
          </a:stretch>
        </p:blipFill>
        <p:spPr>
          <a:xfrm>
            <a:off x="6136097" y="824489"/>
            <a:ext cx="2853809" cy="5515714"/>
          </a:xfrm>
          <a:prstGeom prst="rect">
            <a:avLst/>
          </a:prstGeom>
        </p:spPr>
      </p:pic>
      <p:pic>
        <p:nvPicPr>
          <p:cNvPr id="6" name="Picture 5"/>
          <p:cNvPicPr>
            <a:picLocks noChangeAspect="1"/>
          </p:cNvPicPr>
          <p:nvPr/>
        </p:nvPicPr>
        <p:blipFill>
          <a:blip r:embed="rId4"/>
          <a:stretch>
            <a:fillRect/>
          </a:stretch>
        </p:blipFill>
        <p:spPr>
          <a:xfrm>
            <a:off x="9070099" y="824489"/>
            <a:ext cx="2853809" cy="5515714"/>
          </a:xfrm>
          <a:prstGeom prst="rect">
            <a:avLst/>
          </a:prstGeom>
        </p:spPr>
      </p:pic>
      <p:pic>
        <p:nvPicPr>
          <p:cNvPr id="7" name="Picture 6"/>
          <p:cNvPicPr>
            <a:picLocks noChangeAspect="1"/>
          </p:cNvPicPr>
          <p:nvPr/>
        </p:nvPicPr>
        <p:blipFill>
          <a:blip r:embed="rId5"/>
          <a:stretch>
            <a:fillRect/>
          </a:stretch>
        </p:blipFill>
        <p:spPr>
          <a:xfrm>
            <a:off x="3202095" y="824489"/>
            <a:ext cx="2853809" cy="5515714"/>
          </a:xfrm>
          <a:prstGeom prst="rect">
            <a:avLst/>
          </a:prstGeom>
        </p:spPr>
      </p:pic>
      <p:pic>
        <p:nvPicPr>
          <p:cNvPr id="8" name="Picture 7"/>
          <p:cNvPicPr>
            <a:picLocks noChangeAspect="1"/>
          </p:cNvPicPr>
          <p:nvPr/>
        </p:nvPicPr>
        <p:blipFill>
          <a:blip r:embed="rId6"/>
          <a:stretch>
            <a:fillRect/>
          </a:stretch>
        </p:blipFill>
        <p:spPr>
          <a:xfrm>
            <a:off x="268093" y="824489"/>
            <a:ext cx="2853809" cy="5515714"/>
          </a:xfrm>
          <a:prstGeom prst="rect">
            <a:avLst/>
          </a:prstGeom>
        </p:spPr>
      </p:pic>
    </p:spTree>
    <p:extLst>
      <p:ext uri="{BB962C8B-B14F-4D97-AF65-F5344CB8AC3E}">
        <p14:creationId xmlns:p14="http://schemas.microsoft.com/office/powerpoint/2010/main" val="420947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durable links</a:t>
            </a:r>
          </a:p>
        </p:txBody>
      </p:sp>
      <p:sp>
        <p:nvSpPr>
          <p:cNvPr id="3" name="Slide Number Placeholder 2"/>
          <p:cNvSpPr>
            <a:spLocks noGrp="1"/>
          </p:cNvSpPr>
          <p:nvPr>
            <p:ph type="sldNum" sz="quarter" idx="4"/>
          </p:nvPr>
        </p:nvSpPr>
        <p:spPr/>
        <p:txBody>
          <a:bodyPr/>
          <a:lstStyle/>
          <a:p>
            <a:fld id="{4632F701-51E0-4603-A320-C3595F47AFC6}" type="slidenum">
              <a:rPr lang="en-US" smtClean="0"/>
              <a:pPr/>
              <a:t>13</a:t>
            </a:fld>
            <a:endParaRPr lang="en-US"/>
          </a:p>
        </p:txBody>
      </p:sp>
      <p:sp>
        <p:nvSpPr>
          <p:cNvPr id="7" name="Content Placeholder 6"/>
          <p:cNvSpPr>
            <a:spLocks noGrp="1"/>
          </p:cNvSpPr>
          <p:nvPr>
            <p:ph idx="1"/>
          </p:nvPr>
        </p:nvSpPr>
        <p:spPr>
          <a:xfrm>
            <a:off x="581193" y="2180497"/>
            <a:ext cx="5059585" cy="3688041"/>
          </a:xfrm>
        </p:spPr>
        <p:txBody>
          <a:bodyPr/>
          <a:lstStyle/>
          <a:p>
            <a:r>
              <a:rPr lang="en-US" dirty="0"/>
              <a:t>Requires Office Online Server</a:t>
            </a:r>
          </a:p>
          <a:p>
            <a:r>
              <a:rPr lang="en-US" dirty="0" smtClean="0"/>
              <a:t>Limited to Site Collection</a:t>
            </a:r>
          </a:p>
          <a:p>
            <a:r>
              <a:rPr lang="en-US" dirty="0" smtClean="0"/>
              <a:t>Permissions </a:t>
            </a:r>
            <a:r>
              <a:rPr lang="en-US" dirty="0"/>
              <a:t>do not Follow</a:t>
            </a:r>
          </a:p>
          <a:p>
            <a:r>
              <a:rPr lang="en-US" dirty="0"/>
              <a:t>Activate Document ID Service Feature</a:t>
            </a:r>
          </a:p>
        </p:txBody>
      </p:sp>
      <p:pic>
        <p:nvPicPr>
          <p:cNvPr id="8" name="Content Placeholder 5"/>
          <p:cNvPicPr>
            <a:picLocks noChangeAspect="1"/>
          </p:cNvPicPr>
          <p:nvPr/>
        </p:nvPicPr>
        <p:blipFill>
          <a:blip r:embed="rId2"/>
          <a:stretch>
            <a:fillRect/>
          </a:stretch>
        </p:blipFill>
        <p:spPr>
          <a:xfrm>
            <a:off x="5176551" y="2204372"/>
            <a:ext cx="6695513" cy="3687763"/>
          </a:xfrm>
          <a:prstGeom prst="rect">
            <a:avLst/>
          </a:prstGeom>
        </p:spPr>
      </p:pic>
    </p:spTree>
    <p:extLst>
      <p:ext uri="{BB962C8B-B14F-4D97-AF65-F5344CB8AC3E}">
        <p14:creationId xmlns:p14="http://schemas.microsoft.com/office/powerpoint/2010/main" val="222019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APP Launcher</a:t>
            </a:r>
          </a:p>
        </p:txBody>
      </p:sp>
      <p:sp>
        <p:nvSpPr>
          <p:cNvPr id="3" name="Slide Number Placeholder 2"/>
          <p:cNvSpPr>
            <a:spLocks noGrp="1"/>
          </p:cNvSpPr>
          <p:nvPr>
            <p:ph type="sldNum" sz="quarter" idx="4"/>
          </p:nvPr>
        </p:nvSpPr>
        <p:spPr/>
        <p:txBody>
          <a:bodyPr/>
          <a:lstStyle/>
          <a:p>
            <a:fld id="{4632F701-51E0-4603-A320-C3595F47AFC6}" type="slidenum">
              <a:rPr lang="en-US" smtClean="0"/>
              <a:pPr/>
              <a:t>14</a:t>
            </a:fld>
            <a:endParaRPr lang="en-US"/>
          </a:p>
        </p:txBody>
      </p:sp>
      <p:sp>
        <p:nvSpPr>
          <p:cNvPr id="4" name="Content Placeholder 3"/>
          <p:cNvSpPr>
            <a:spLocks noGrp="1"/>
          </p:cNvSpPr>
          <p:nvPr>
            <p:ph idx="1"/>
          </p:nvPr>
        </p:nvSpPr>
        <p:spPr>
          <a:xfrm>
            <a:off x="581193" y="2180497"/>
            <a:ext cx="5913847" cy="3688041"/>
          </a:xfrm>
        </p:spPr>
        <p:txBody>
          <a:bodyPr/>
          <a:lstStyle/>
          <a:p>
            <a:r>
              <a:rPr lang="en-US" dirty="0"/>
              <a:t>New Office 365 Type App Launcher</a:t>
            </a:r>
          </a:p>
          <a:p>
            <a:r>
              <a:rPr lang="en-US" dirty="0"/>
              <a:t>Improved User Experience in Hybrid when navigating between On-Premises and Online</a:t>
            </a:r>
          </a:p>
        </p:txBody>
      </p:sp>
      <p:pic>
        <p:nvPicPr>
          <p:cNvPr id="6" name="Picture 5"/>
          <p:cNvPicPr>
            <a:picLocks noChangeAspect="1"/>
          </p:cNvPicPr>
          <p:nvPr/>
        </p:nvPicPr>
        <p:blipFill>
          <a:blip r:embed="rId2"/>
          <a:stretch>
            <a:fillRect/>
          </a:stretch>
        </p:blipFill>
        <p:spPr>
          <a:xfrm>
            <a:off x="6495040" y="2238696"/>
            <a:ext cx="3928571" cy="3750000"/>
          </a:xfrm>
          <a:prstGeom prst="rect">
            <a:avLst/>
          </a:prstGeom>
          <a:ln w="6350">
            <a:solidFill>
              <a:schemeClr val="tx1"/>
            </a:solidFill>
          </a:ln>
          <a:effectLst>
            <a:outerShdw blurRad="50800" dist="38100" dir="8100000" algn="tr" rotWithShape="0">
              <a:prstClr val="black">
                <a:alpha val="40000"/>
              </a:prstClr>
            </a:outerShdw>
          </a:effectLst>
        </p:spPr>
      </p:pic>
      <p:sp>
        <p:nvSpPr>
          <p:cNvPr id="7" name="TextBox 6"/>
          <p:cNvSpPr txBox="1"/>
          <p:nvPr/>
        </p:nvSpPr>
        <p:spPr>
          <a:xfrm>
            <a:off x="6495040" y="1845899"/>
            <a:ext cx="1271502" cy="400110"/>
          </a:xfrm>
          <a:prstGeom prst="rect">
            <a:avLst/>
          </a:prstGeom>
          <a:noFill/>
          <a:ln w="3175">
            <a:solidFill>
              <a:schemeClr val="tx1"/>
            </a:solidFill>
          </a:ln>
          <a:effectLst>
            <a:softEdge rad="63500"/>
          </a:effectLst>
        </p:spPr>
        <p:txBody>
          <a:bodyPr wrap="none" rtlCol="0">
            <a:spAutoFit/>
          </a:bodyPr>
          <a:lstStyle/>
          <a:p>
            <a:r>
              <a:rPr lang="en-US" sz="2000" dirty="0"/>
              <a:t>Office 365</a:t>
            </a:r>
          </a:p>
        </p:txBody>
      </p:sp>
      <p:sp>
        <p:nvSpPr>
          <p:cNvPr id="8" name="TextBox 7"/>
          <p:cNvSpPr txBox="1"/>
          <p:nvPr/>
        </p:nvSpPr>
        <p:spPr>
          <a:xfrm>
            <a:off x="8399950" y="4125567"/>
            <a:ext cx="1877117" cy="400110"/>
          </a:xfrm>
          <a:prstGeom prst="rect">
            <a:avLst/>
          </a:prstGeom>
          <a:solidFill>
            <a:schemeClr val="bg1">
              <a:lumMod val="95000"/>
            </a:schemeClr>
          </a:solidFill>
          <a:ln w="3175">
            <a:solidFill>
              <a:schemeClr val="tx1"/>
            </a:solidFill>
          </a:ln>
          <a:effectLst>
            <a:softEdge rad="63500"/>
          </a:effectLst>
        </p:spPr>
        <p:txBody>
          <a:bodyPr wrap="none" rtlCol="0">
            <a:spAutoFit/>
          </a:bodyPr>
          <a:lstStyle/>
          <a:p>
            <a:r>
              <a:rPr lang="en-US" sz="2000" dirty="0"/>
              <a:t>SharePoint 2016</a:t>
            </a:r>
          </a:p>
        </p:txBody>
      </p:sp>
      <p:pic>
        <p:nvPicPr>
          <p:cNvPr id="9" name="Picture 8"/>
          <p:cNvPicPr>
            <a:picLocks noChangeAspect="1"/>
          </p:cNvPicPr>
          <p:nvPr/>
        </p:nvPicPr>
        <p:blipFill>
          <a:blip r:embed="rId3"/>
          <a:stretch>
            <a:fillRect/>
          </a:stretch>
        </p:blipFill>
        <p:spPr>
          <a:xfrm>
            <a:off x="8459325" y="4464853"/>
            <a:ext cx="2978572" cy="1535714"/>
          </a:xfrm>
          <a:prstGeom prst="rect">
            <a:avLst/>
          </a:prstGeom>
        </p:spPr>
      </p:pic>
    </p:spTree>
    <p:extLst>
      <p:ext uri="{BB962C8B-B14F-4D97-AF65-F5344CB8AC3E}">
        <p14:creationId xmlns:p14="http://schemas.microsoft.com/office/powerpoint/2010/main" val="390589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Infrastructure and Performance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4118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Patching</a:t>
            </a:r>
          </a:p>
        </p:txBody>
      </p:sp>
      <p:sp>
        <p:nvSpPr>
          <p:cNvPr id="5" name="Content Placeholder 4"/>
          <p:cNvSpPr>
            <a:spLocks noGrp="1"/>
          </p:cNvSpPr>
          <p:nvPr>
            <p:ph idx="1"/>
          </p:nvPr>
        </p:nvSpPr>
        <p:spPr/>
        <p:txBody>
          <a:bodyPr/>
          <a:lstStyle/>
          <a:p>
            <a:r>
              <a:rPr lang="en-US" dirty="0"/>
              <a:t>Requires an HA Farm</a:t>
            </a:r>
          </a:p>
          <a:p>
            <a:pPr lvl="1"/>
            <a:r>
              <a:rPr lang="en-US" dirty="0" err="1"/>
              <a:t>MinRole</a:t>
            </a:r>
            <a:r>
              <a:rPr lang="en-US" dirty="0"/>
              <a:t> isn’t required but will make this easier</a:t>
            </a:r>
          </a:p>
          <a:p>
            <a:r>
              <a:rPr lang="en-US" dirty="0"/>
              <a:t>Two Steps</a:t>
            </a:r>
          </a:p>
          <a:p>
            <a:pPr lvl="1"/>
            <a:r>
              <a:rPr lang="en-US" dirty="0"/>
              <a:t>Apply New Binaries (Apply binaries to one server while other carries load)</a:t>
            </a:r>
          </a:p>
          <a:p>
            <a:pPr lvl="1"/>
            <a:r>
              <a:rPr lang="en-US" dirty="0"/>
              <a:t>Upgrade Content Databases (Stored Procedure Improvements)</a:t>
            </a:r>
          </a:p>
          <a:p>
            <a:pPr lvl="2"/>
            <a:r>
              <a:rPr lang="en-US" dirty="0"/>
              <a:t>Stored Procs upgraded without being dropped</a:t>
            </a:r>
          </a:p>
          <a:p>
            <a:pPr lvl="2"/>
            <a:r>
              <a:rPr lang="en-US" dirty="0"/>
              <a:t>Stored Procs can be called by new or old binaries</a:t>
            </a:r>
          </a:p>
          <a:p>
            <a:endParaRPr lang="en-US" dirty="0"/>
          </a:p>
        </p:txBody>
      </p:sp>
    </p:spTree>
    <p:extLst>
      <p:ext uri="{BB962C8B-B14F-4D97-AF65-F5344CB8AC3E}">
        <p14:creationId xmlns:p14="http://schemas.microsoft.com/office/powerpoint/2010/main" val="157659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Increased Limits</a:t>
            </a:r>
          </a:p>
        </p:txBody>
      </p:sp>
      <p:graphicFrame>
        <p:nvGraphicFramePr>
          <p:cNvPr id="6" name="Table 5"/>
          <p:cNvGraphicFramePr>
            <a:graphicFrameLocks noGrp="1"/>
          </p:cNvGraphicFramePr>
          <p:nvPr>
            <p:extLst>
              <p:ext uri="{D42A27DB-BD31-4B8C-83A1-F6EECF244321}">
                <p14:modId xmlns:p14="http://schemas.microsoft.com/office/powerpoint/2010/main" val="4231963349"/>
              </p:ext>
            </p:extLst>
          </p:nvPr>
        </p:nvGraphicFramePr>
        <p:xfrm>
          <a:off x="451264" y="2180497"/>
          <a:ext cx="11159545" cy="4027895"/>
        </p:xfrm>
        <a:graphic>
          <a:graphicData uri="http://schemas.openxmlformats.org/drawingml/2006/table">
            <a:tbl>
              <a:tblPr firstRow="1" firstCol="1" bandRow="1">
                <a:tableStyleId>{B301B821-A1FF-4177-AEE7-76D212191A09}</a:tableStyleId>
              </a:tblPr>
              <a:tblGrid>
                <a:gridCol w="3728209">
                  <a:extLst>
                    <a:ext uri="{9D8B030D-6E8A-4147-A177-3AD203B41FA5}">
                      <a16:colId xmlns:a16="http://schemas.microsoft.com/office/drawing/2014/main" val="494599544"/>
                    </a:ext>
                  </a:extLst>
                </a:gridCol>
                <a:gridCol w="3729530">
                  <a:extLst>
                    <a:ext uri="{9D8B030D-6E8A-4147-A177-3AD203B41FA5}">
                      <a16:colId xmlns:a16="http://schemas.microsoft.com/office/drawing/2014/main" val="263823222"/>
                    </a:ext>
                  </a:extLst>
                </a:gridCol>
                <a:gridCol w="3701806">
                  <a:extLst>
                    <a:ext uri="{9D8B030D-6E8A-4147-A177-3AD203B41FA5}">
                      <a16:colId xmlns:a16="http://schemas.microsoft.com/office/drawing/2014/main" val="922734593"/>
                    </a:ext>
                  </a:extLst>
                </a:gridCol>
              </a:tblGrid>
              <a:tr h="340751">
                <a:tc gridSpan="3">
                  <a:txBody>
                    <a:bodyPr/>
                    <a:lstStyle/>
                    <a:p>
                      <a:pPr marL="0" marR="0">
                        <a:lnSpc>
                          <a:spcPct val="107000"/>
                        </a:lnSpc>
                        <a:spcBef>
                          <a:spcPts val="0"/>
                        </a:spcBef>
                        <a:spcAft>
                          <a:spcPts val="0"/>
                        </a:spcAft>
                        <a:tabLst>
                          <a:tab pos="2270760" algn="ctr"/>
                          <a:tab pos="4064635" algn="ctr"/>
                        </a:tabLst>
                      </a:pPr>
                      <a:r>
                        <a:rPr lang="en-US" sz="1600" dirty="0">
                          <a:effectLst/>
                        </a:rPr>
                        <a:t> 	                                                                </a:t>
                      </a:r>
                      <a:r>
                        <a:rPr lang="en-US" sz="1800" dirty="0">
                          <a:effectLst/>
                        </a:rPr>
                        <a:t>SharePoint 2016 	                         SharePoint 2013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0057450"/>
                  </a:ext>
                </a:extLst>
              </a:tr>
              <a:tr h="536617">
                <a:tc>
                  <a:txBody>
                    <a:bodyPr/>
                    <a:lstStyle/>
                    <a:p>
                      <a:pPr marL="0" marR="0">
                        <a:lnSpc>
                          <a:spcPct val="107000"/>
                        </a:lnSpc>
                        <a:spcBef>
                          <a:spcPts val="0"/>
                        </a:spcBef>
                        <a:spcAft>
                          <a:spcPts val="0"/>
                        </a:spcAft>
                      </a:pPr>
                      <a:r>
                        <a:rPr lang="en-US" sz="1600" dirty="0">
                          <a:effectLst/>
                        </a:rPr>
                        <a:t>Content Database Size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dirty="0">
                          <a:effectLst/>
                        </a:rPr>
                        <a:t>1-2 TB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200 GB in general usage scenarios.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823144"/>
                  </a:ext>
                </a:extLst>
              </a:tr>
              <a:tr h="632191">
                <a:tc>
                  <a:txBody>
                    <a:bodyPr/>
                    <a:lstStyle/>
                    <a:p>
                      <a:pPr marL="0" marR="0">
                        <a:lnSpc>
                          <a:spcPct val="107000"/>
                        </a:lnSpc>
                        <a:spcBef>
                          <a:spcPts val="0"/>
                        </a:spcBef>
                        <a:spcAft>
                          <a:spcPts val="115"/>
                        </a:spcAft>
                      </a:pPr>
                      <a:r>
                        <a:rPr lang="en-US" sz="1600" dirty="0">
                          <a:effectLst/>
                        </a:rPr>
                        <a:t>Site Collections per Content </a:t>
                      </a:r>
                    </a:p>
                    <a:p>
                      <a:pPr marL="0" marR="0">
                        <a:lnSpc>
                          <a:spcPct val="107000"/>
                        </a:lnSpc>
                        <a:spcBef>
                          <a:spcPts val="0"/>
                        </a:spcBef>
                        <a:spcAft>
                          <a:spcPts val="0"/>
                        </a:spcAft>
                      </a:pPr>
                      <a:r>
                        <a:rPr lang="en-US" sz="1600" dirty="0">
                          <a:effectLst/>
                        </a:rPr>
                        <a:t>Database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a:effectLst/>
                        </a:rPr>
                        <a:t>100,000 site collections per content database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dirty="0">
                          <a:effectLst/>
                        </a:rPr>
                        <a:t>2,000 recommended </a:t>
                      </a:r>
                    </a:p>
                    <a:p>
                      <a:pPr marL="635" marR="0">
                        <a:lnSpc>
                          <a:spcPct val="107000"/>
                        </a:lnSpc>
                        <a:spcBef>
                          <a:spcPts val="0"/>
                        </a:spcBef>
                        <a:spcAft>
                          <a:spcPts val="0"/>
                        </a:spcAft>
                      </a:pPr>
                      <a:r>
                        <a:rPr lang="en-US" sz="1600" dirty="0">
                          <a:effectLst/>
                        </a:rPr>
                        <a:t>5,000 max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261912"/>
                  </a:ext>
                </a:extLst>
              </a:tr>
              <a:tr h="536617">
                <a:tc>
                  <a:txBody>
                    <a:bodyPr/>
                    <a:lstStyle/>
                    <a:p>
                      <a:pPr marL="0" marR="0">
                        <a:lnSpc>
                          <a:spcPct val="107000"/>
                        </a:lnSpc>
                        <a:spcBef>
                          <a:spcPts val="0"/>
                        </a:spcBef>
                        <a:spcAft>
                          <a:spcPts val="0"/>
                        </a:spcAft>
                      </a:pPr>
                      <a:r>
                        <a:rPr lang="en-US" sz="1600">
                          <a:effectLst/>
                        </a:rPr>
                        <a:t>List Threshold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30"/>
                        </a:spcAft>
                      </a:pPr>
                      <a:r>
                        <a:rPr lang="en-US" sz="1600">
                          <a:effectLst/>
                        </a:rPr>
                        <a:t>Increased List Threshold </a:t>
                      </a:r>
                    </a:p>
                    <a:p>
                      <a:pPr marL="635" marR="0">
                        <a:lnSpc>
                          <a:spcPct val="107000"/>
                        </a:lnSpc>
                        <a:spcBef>
                          <a:spcPts val="0"/>
                        </a:spcBef>
                        <a:spcAft>
                          <a:spcPts val="0"/>
                        </a:spcAft>
                      </a:pPr>
                      <a:r>
                        <a:rPr lang="en-US" sz="1600">
                          <a:effectLst/>
                        </a:rPr>
                        <a:t>&gt;5,000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5,000 items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5207813"/>
                  </a:ext>
                </a:extLst>
              </a:tr>
              <a:tr h="800537">
                <a:tc>
                  <a:txBody>
                    <a:bodyPr/>
                    <a:lstStyle/>
                    <a:p>
                      <a:pPr marL="0" marR="0">
                        <a:lnSpc>
                          <a:spcPct val="107000"/>
                        </a:lnSpc>
                        <a:spcBef>
                          <a:spcPts val="0"/>
                        </a:spcBef>
                        <a:spcAft>
                          <a:spcPts val="0"/>
                        </a:spcAft>
                      </a:pPr>
                      <a:r>
                        <a:rPr lang="en-US" sz="1600">
                          <a:effectLst/>
                        </a:rPr>
                        <a:t>MaxFile Size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16000"/>
                        </a:lnSpc>
                        <a:spcBef>
                          <a:spcPts val="0"/>
                        </a:spcBef>
                        <a:spcAft>
                          <a:spcPts val="5"/>
                        </a:spcAft>
                      </a:pPr>
                      <a:r>
                        <a:rPr lang="en-US" sz="1600">
                          <a:effectLst/>
                        </a:rPr>
                        <a:t>MaxFile Size increases to 10GB and removed </a:t>
                      </a:r>
                    </a:p>
                    <a:p>
                      <a:pPr marL="635" marR="0">
                        <a:lnSpc>
                          <a:spcPct val="107000"/>
                        </a:lnSpc>
                        <a:spcBef>
                          <a:spcPts val="0"/>
                        </a:spcBef>
                        <a:spcAft>
                          <a:spcPts val="0"/>
                        </a:spcAft>
                      </a:pPr>
                      <a:r>
                        <a:rPr lang="en-US" sz="1600">
                          <a:effectLst/>
                        </a:rPr>
                        <a:t>character restrictions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Default maximum file size is 250 MB which can increase up to 2GB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973571"/>
                  </a:ext>
                </a:extLst>
              </a:tr>
              <a:tr h="1029207">
                <a:tc>
                  <a:txBody>
                    <a:bodyPr/>
                    <a:lstStyle/>
                    <a:p>
                      <a:pPr marL="0" marR="0">
                        <a:lnSpc>
                          <a:spcPct val="107000"/>
                        </a:lnSpc>
                        <a:spcBef>
                          <a:spcPts val="0"/>
                        </a:spcBef>
                        <a:spcAft>
                          <a:spcPts val="0"/>
                        </a:spcAft>
                      </a:pPr>
                      <a:r>
                        <a:rPr lang="en-US" sz="1600">
                          <a:effectLst/>
                        </a:rPr>
                        <a:t>Indexed Items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a:effectLst/>
                        </a:rPr>
                        <a:t>2x increase in Search scale to </a:t>
                      </a:r>
                    </a:p>
                    <a:p>
                      <a:pPr marL="635" marR="0">
                        <a:lnSpc>
                          <a:spcPct val="107000"/>
                        </a:lnSpc>
                        <a:spcBef>
                          <a:spcPts val="0"/>
                        </a:spcBef>
                        <a:spcAft>
                          <a:spcPts val="0"/>
                        </a:spcAft>
                      </a:pPr>
                      <a:r>
                        <a:rPr lang="en-US" sz="1600">
                          <a:effectLst/>
                        </a:rPr>
                        <a:t>500 million items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405765">
                        <a:lnSpc>
                          <a:spcPct val="107000"/>
                        </a:lnSpc>
                        <a:spcBef>
                          <a:spcPts val="0"/>
                        </a:spcBef>
                        <a:spcAft>
                          <a:spcPts val="0"/>
                        </a:spcAft>
                      </a:pPr>
                      <a:r>
                        <a:rPr lang="en-US" sz="1600" dirty="0">
                          <a:effectLst/>
                        </a:rPr>
                        <a:t>100 million per search service application. 10 million per index partition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3186655"/>
                  </a:ext>
                </a:extLst>
              </a:tr>
            </a:tbl>
          </a:graphicData>
        </a:graphic>
      </p:graphicFrame>
    </p:spTree>
    <p:extLst>
      <p:ext uri="{BB962C8B-B14F-4D97-AF65-F5344CB8AC3E}">
        <p14:creationId xmlns:p14="http://schemas.microsoft.com/office/powerpoint/2010/main" val="977538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Fast Site Creation</a:t>
            </a:r>
          </a:p>
        </p:txBody>
      </p:sp>
      <p:sp>
        <p:nvSpPr>
          <p:cNvPr id="5" name="Content Placeholder 4"/>
          <p:cNvSpPr>
            <a:spLocks noGrp="1"/>
          </p:cNvSpPr>
          <p:nvPr>
            <p:ph idx="1"/>
          </p:nvPr>
        </p:nvSpPr>
        <p:spPr>
          <a:xfrm>
            <a:off x="581193" y="2180497"/>
            <a:ext cx="11029617" cy="3994672"/>
          </a:xfrm>
        </p:spPr>
        <p:txBody>
          <a:bodyPr/>
          <a:lstStyle/>
          <a:p>
            <a:pPr marL="514350" indent="-514350">
              <a:buFont typeface="+mj-lt"/>
              <a:buAutoNum type="arabicPeriod"/>
            </a:pPr>
            <a:r>
              <a:rPr lang="en-US" dirty="0"/>
              <a:t>Enable Template for use as Site Master</a:t>
            </a:r>
          </a:p>
          <a:p>
            <a:pPr marL="514350" indent="-514350">
              <a:buFont typeface="+mj-lt"/>
              <a:buAutoNum type="arabicPeriod"/>
            </a:pPr>
            <a:r>
              <a:rPr lang="en-US" dirty="0"/>
              <a:t>Create a Site Master in a Content Database</a:t>
            </a:r>
          </a:p>
          <a:p>
            <a:pPr marL="514350" indent="-514350">
              <a:buFont typeface="+mj-lt"/>
              <a:buAutoNum type="arabicPeriod"/>
            </a:pPr>
            <a:r>
              <a:rPr lang="en-US" dirty="0"/>
              <a:t>Create New Site collection using the Site Master</a:t>
            </a:r>
          </a:p>
        </p:txBody>
      </p:sp>
      <p:sp>
        <p:nvSpPr>
          <p:cNvPr id="2" name="TextBox 1"/>
          <p:cNvSpPr txBox="1"/>
          <p:nvPr/>
        </p:nvSpPr>
        <p:spPr>
          <a:xfrm>
            <a:off x="581192" y="4251366"/>
            <a:ext cx="10386177" cy="2339102"/>
          </a:xfrm>
          <a:prstGeom prst="rect">
            <a:avLst/>
          </a:prstGeom>
          <a:noFill/>
        </p:spPr>
        <p:txBody>
          <a:bodyPr wrap="none" rtlCol="0">
            <a:spAutoFit/>
          </a:bodyPr>
          <a:lstStyle/>
          <a:p>
            <a:pPr>
              <a:spcAft>
                <a:spcPts val="600"/>
              </a:spcAft>
            </a:pPr>
            <a:r>
              <a:rPr lang="en-US" dirty="0">
                <a:latin typeface="Courier New" panose="02070309020205020404" pitchFamily="49" charset="0"/>
                <a:cs typeface="Courier New" panose="02070309020205020404" pitchFamily="49" charset="0"/>
              </a:rPr>
              <a:t>Enable-</a:t>
            </a:r>
            <a:r>
              <a:rPr lang="en-US" dirty="0" err="1">
                <a:latin typeface="Courier New" panose="02070309020205020404" pitchFamily="49" charset="0"/>
                <a:cs typeface="Courier New" panose="02070309020205020404" pitchFamily="49" charset="0"/>
              </a:rPr>
              <a:t>SPWebTemplateForSiteMaster</a:t>
            </a:r>
            <a:r>
              <a:rPr lang="en-US" dirty="0">
                <a:latin typeface="Courier New" panose="02070309020205020404" pitchFamily="49" charset="0"/>
                <a:cs typeface="Courier New" panose="02070309020205020404" pitchFamily="49" charset="0"/>
              </a:rPr>
              <a:t> –Template "STS#0" –</a:t>
            </a:r>
            <a:r>
              <a:rPr lang="en-US" dirty="0" err="1">
                <a:latin typeface="Courier New" panose="02070309020205020404" pitchFamily="49" charset="0"/>
                <a:cs typeface="Courier New" panose="02070309020205020404" pitchFamily="49" charset="0"/>
              </a:rPr>
              <a:t>CompatibilityLevel</a:t>
            </a:r>
            <a:r>
              <a:rPr lang="en-US" dirty="0">
                <a:latin typeface="Courier New" panose="02070309020205020404" pitchFamily="49" charset="0"/>
                <a:cs typeface="Courier New" panose="02070309020205020404" pitchFamily="49" charset="0"/>
              </a:rPr>
              <a:t> 15</a:t>
            </a:r>
          </a:p>
          <a:p>
            <a:pPr>
              <a:spcAft>
                <a:spcPts val="600"/>
              </a:spcAft>
            </a:pPr>
            <a:r>
              <a:rPr lang="en-US" dirty="0">
                <a:latin typeface="Courier New" panose="02070309020205020404" pitchFamily="49" charset="0"/>
                <a:cs typeface="Courier New" panose="02070309020205020404" pitchFamily="49" charset="0"/>
              </a:rPr>
              <a:t>$DB = Get-</a:t>
            </a:r>
            <a:r>
              <a:rPr lang="en-US" dirty="0" err="1">
                <a:latin typeface="Courier New" panose="02070309020205020404" pitchFamily="49" charset="0"/>
                <a:cs typeface="Courier New" panose="02070309020205020404" pitchFamily="49" charset="0"/>
              </a:rPr>
              <a:t>SPContentDatabase</a:t>
            </a:r>
            <a:r>
              <a:rPr lang="en-US" dirty="0">
                <a:latin typeface="Courier New" panose="02070309020205020404" pitchFamily="49" charset="0"/>
                <a:cs typeface="Courier New" panose="02070309020205020404" pitchFamily="49" charset="0"/>
              </a:rPr>
              <a:t> -site https://sp01.acmeman.com</a:t>
            </a:r>
          </a:p>
          <a:p>
            <a:pPr>
              <a:spcAft>
                <a:spcPts val="600"/>
              </a:spcAft>
            </a:pPr>
            <a:r>
              <a:rPr lang="en-US" dirty="0">
                <a:latin typeface="Courier New" panose="02070309020205020404" pitchFamily="49" charset="0"/>
                <a:cs typeface="Courier New" panose="02070309020205020404" pitchFamily="49" charset="0"/>
              </a:rPr>
              <a:t>New-</a:t>
            </a:r>
            <a:r>
              <a:rPr lang="en-US" dirty="0" err="1">
                <a:latin typeface="Courier New" panose="02070309020205020404" pitchFamily="49" charset="0"/>
                <a:cs typeface="Courier New" panose="02070309020205020404" pitchFamily="49" charset="0"/>
              </a:rPr>
              <a:t>SPSiteMaster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ContentDatabase</a:t>
            </a:r>
            <a:r>
              <a:rPr lang="en-US" dirty="0">
                <a:latin typeface="Courier New" panose="02070309020205020404" pitchFamily="49" charset="0"/>
                <a:cs typeface="Courier New" panose="02070309020205020404" pitchFamily="49" charset="0"/>
              </a:rPr>
              <a:t> $DB -Template "STS#0" </a:t>
            </a:r>
          </a:p>
          <a:p>
            <a:pPr>
              <a:spcAft>
                <a:spcPts val="600"/>
              </a:spcAft>
            </a:pPr>
            <a:r>
              <a:rPr lang="en-US" dirty="0">
                <a:latin typeface="Courier New" panose="02070309020205020404" pitchFamily="49" charset="0"/>
                <a:cs typeface="Courier New" panose="02070309020205020404" pitchFamily="49" charset="0"/>
              </a:rPr>
              <a:t>New-</a:t>
            </a:r>
            <a:r>
              <a:rPr lang="en-US" dirty="0" err="1">
                <a:latin typeface="Courier New" panose="02070309020205020404" pitchFamily="49" charset="0"/>
                <a:cs typeface="Courier New" panose="02070309020205020404" pitchFamily="49" charset="0"/>
              </a:rPr>
              <a:t>SPSite</a:t>
            </a:r>
            <a:r>
              <a:rPr lang="en-US" dirty="0">
                <a:latin typeface="Courier New" panose="02070309020205020404" pitchFamily="49" charset="0"/>
                <a:cs typeface="Courier New" panose="02070309020205020404" pitchFamily="49" charset="0"/>
              </a:rPr>
              <a:t> https://sp01.acmeman.com/sites/FastSite1 -</a:t>
            </a:r>
            <a:r>
              <a:rPr lang="en-US" dirty="0" err="1">
                <a:latin typeface="Courier New" panose="02070309020205020404" pitchFamily="49" charset="0"/>
                <a:cs typeface="Courier New" panose="02070309020205020404" pitchFamily="49" charset="0"/>
              </a:rPr>
              <a:t>ContentDatabase</a:t>
            </a:r>
            <a:r>
              <a:rPr lang="en-US" dirty="0">
                <a:latin typeface="Courier New" panose="02070309020205020404" pitchFamily="49" charset="0"/>
                <a:cs typeface="Courier New" panose="02070309020205020404" pitchFamily="49" charset="0"/>
              </a:rPr>
              <a:t> $DB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-Template "STS#0"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CreateFromSiteMaster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CompatibilityLevel</a:t>
            </a:r>
            <a:r>
              <a:rPr lang="en-US">
                <a:latin typeface="Courier New" panose="02070309020205020404" pitchFamily="49" charset="0"/>
                <a:cs typeface="Courier New" panose="02070309020205020404" pitchFamily="49" charset="0"/>
              </a:rPr>
              <a:t> 15 </a:t>
            </a:r>
            <a:r>
              <a:rPr lang="en-US" b="1" dirty="0">
                <a:latin typeface="Courier New" panose="02070309020205020404" pitchFamily="49" charset="0"/>
                <a:cs typeface="Courier New" panose="02070309020205020404" pitchFamily="49" charset="0"/>
              </a:rPr>
              <a:t>`</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OwnerAlias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acmeman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sp_install</a:t>
            </a:r>
            <a:r>
              <a:rPr lang="en-US" dirty="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3245698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Infrastructure - </a:t>
            </a:r>
            <a:r>
              <a:rPr lang="en-US" dirty="0" err="1"/>
              <a:t>minrole</a:t>
            </a:r>
            <a:endParaRPr lang="en-US" dirty="0">
              <a:solidFill>
                <a:schemeClr val="accent1"/>
              </a:solidFill>
            </a:endParaRPr>
          </a:p>
        </p:txBody>
      </p:sp>
      <p:sp>
        <p:nvSpPr>
          <p:cNvPr id="3" name="Content Placeholder 2"/>
          <p:cNvSpPr>
            <a:spLocks noGrp="1"/>
          </p:cNvSpPr>
          <p:nvPr>
            <p:ph idx="1"/>
          </p:nvPr>
        </p:nvSpPr>
        <p:spPr>
          <a:xfrm>
            <a:off x="581193" y="2180497"/>
            <a:ext cx="6080863" cy="4339056"/>
          </a:xfrm>
        </p:spPr>
        <p:txBody>
          <a:bodyPr>
            <a:normAutofit/>
          </a:bodyPr>
          <a:lstStyle/>
          <a:p>
            <a:r>
              <a:rPr lang="en-US" dirty="0"/>
              <a:t>Six (6) predefined server </a:t>
            </a:r>
          </a:p>
          <a:p>
            <a:r>
              <a:rPr lang="en-US" dirty="0"/>
              <a:t>Base set of services deployed</a:t>
            </a:r>
          </a:p>
          <a:p>
            <a:r>
              <a:rPr lang="en-US" dirty="0" err="1"/>
              <a:t>MinRole</a:t>
            </a:r>
            <a:r>
              <a:rPr lang="en-US" dirty="0"/>
              <a:t> can be chosen:</a:t>
            </a:r>
          </a:p>
          <a:p>
            <a:pPr lvl="1"/>
            <a:r>
              <a:rPr lang="en-US" dirty="0"/>
              <a:t>During the creation of a new server</a:t>
            </a:r>
          </a:p>
          <a:p>
            <a:pPr lvl="1"/>
            <a:r>
              <a:rPr lang="en-US" dirty="0"/>
              <a:t>By using Central Admin</a:t>
            </a:r>
          </a:p>
          <a:p>
            <a:r>
              <a:rPr lang="en-US" dirty="0"/>
              <a:t>Choose Custom role to manage individual services</a:t>
            </a:r>
          </a:p>
          <a:p>
            <a:endParaRPr lang="en-US" dirty="0"/>
          </a:p>
          <a:p>
            <a:pPr lvl="1"/>
            <a:endParaRPr lang="en-US" dirty="0"/>
          </a:p>
        </p:txBody>
      </p:sp>
      <p:graphicFrame>
        <p:nvGraphicFramePr>
          <p:cNvPr id="5" name="Diagram 4"/>
          <p:cNvGraphicFramePr/>
          <p:nvPr>
            <p:extLst/>
          </p:nvPr>
        </p:nvGraphicFramePr>
        <p:xfrm>
          <a:off x="6188417" y="2228002"/>
          <a:ext cx="5422392" cy="363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85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2672" r="10557" b="9765"/>
          <a:stretch/>
        </p:blipFill>
        <p:spPr>
          <a:xfrm>
            <a:off x="511968" y="1260327"/>
            <a:ext cx="1832697" cy="2242546"/>
          </a:xfrm>
          <a:prstGeom prst="rect">
            <a:avLst/>
          </a:prstGeom>
        </p:spPr>
      </p:pic>
      <p:sp>
        <p:nvSpPr>
          <p:cNvPr id="4" name="TextBox 3"/>
          <p:cNvSpPr txBox="1"/>
          <p:nvPr/>
        </p:nvSpPr>
        <p:spPr>
          <a:xfrm>
            <a:off x="3430034" y="1282054"/>
            <a:ext cx="2286000" cy="2286000"/>
          </a:xfrm>
          <a:prstGeom prst="rect">
            <a:avLst/>
          </a:prstGeom>
          <a:solidFill>
            <a:srgbClr val="E42B06"/>
          </a:solidFill>
        </p:spPr>
        <p:txBody>
          <a:bodyPr wrap="square" rtlCol="0" anchor="ctr">
            <a:noAutofit/>
          </a:bodyPr>
          <a:lstStyle/>
          <a:p>
            <a:pPr algn="ctr"/>
            <a:r>
              <a:rPr lang="en-US" dirty="0">
                <a:solidFill>
                  <a:schemeClr val="bg1"/>
                </a:solidFill>
                <a:latin typeface="Segoe UI" panose="020B0502040204020203" pitchFamily="34" charset="0"/>
                <a:cs typeface="Segoe UI" panose="020B0502040204020203" pitchFamily="34" charset="0"/>
              </a:rPr>
              <a:t>Principal Architect</a:t>
            </a: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Blue Chip Consulting</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Group</a:t>
            </a:r>
          </a:p>
          <a:p>
            <a:pPr algn="ctr"/>
            <a:r>
              <a:rPr lang="en-US" sz="1100" dirty="0">
                <a:solidFill>
                  <a:schemeClr val="bg1"/>
                </a:solidFill>
                <a:latin typeface="Segoe UI" panose="020B0502040204020203" pitchFamily="34" charset="0"/>
                <a:cs typeface="Segoe UI" panose="020B0502040204020203" pitchFamily="34" charset="0"/>
              </a:rPr>
              <a:t>http://www.bluechip-llc.com</a:t>
            </a:r>
          </a:p>
        </p:txBody>
      </p:sp>
      <p:pic>
        <p:nvPicPr>
          <p:cNvPr id="6" name="Picture 5"/>
          <p:cNvPicPr>
            <a:picLocks noChangeAspect="1"/>
          </p:cNvPicPr>
          <p:nvPr/>
        </p:nvPicPr>
        <p:blipFill rotWithShape="1">
          <a:blip r:embed="rId4"/>
          <a:srcRect r="77468" b="39850"/>
          <a:stretch/>
        </p:blipFill>
        <p:spPr>
          <a:xfrm>
            <a:off x="4152421" y="1785587"/>
            <a:ext cx="927145" cy="962524"/>
          </a:xfrm>
          <a:prstGeom prst="rect">
            <a:avLst/>
          </a:prstGeom>
        </p:spPr>
      </p:pic>
      <p:sp>
        <p:nvSpPr>
          <p:cNvPr id="13" name="TextBox 12"/>
          <p:cNvSpPr txBox="1"/>
          <p:nvPr/>
        </p:nvSpPr>
        <p:spPr>
          <a:xfrm>
            <a:off x="3430034" y="3774688"/>
            <a:ext cx="2286000" cy="2286000"/>
          </a:xfrm>
          <a:prstGeom prst="rect">
            <a:avLst/>
          </a:prstGeom>
          <a:solidFill>
            <a:srgbClr val="0099FF"/>
          </a:solidFill>
        </p:spPr>
        <p:txBody>
          <a:bodyPr wrap="square" rtlCol="0" anchor="t">
            <a:noAutofit/>
          </a:bodyPr>
          <a:lstStyle/>
          <a:p>
            <a:pPr algn="ctr"/>
            <a:endParaRPr lang="en-US" sz="900"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dirty="0">
              <a:solidFill>
                <a:schemeClr val="bg1"/>
              </a:solidFill>
              <a:latin typeface="Segoe UI" panose="020B0502040204020203" pitchFamily="34" charset="0"/>
              <a:cs typeface="Segoe UI" panose="020B0502040204020203" pitchFamily="34" charset="0"/>
            </a:endParaRPr>
          </a:p>
          <a:p>
            <a:pPr lvl="1"/>
            <a:r>
              <a:rPr lang="en-US" sz="1200" dirty="0" err="1">
                <a:solidFill>
                  <a:schemeClr val="bg1"/>
                </a:solidFill>
                <a:latin typeface="Segoe UI" panose="020B0502040204020203" pitchFamily="34" charset="0"/>
                <a:cs typeface="Segoe UI" panose="020B0502040204020203" pitchFamily="34" charset="0"/>
              </a:rPr>
              <a:t>Technet</a:t>
            </a:r>
            <a:r>
              <a:rPr lang="en-US" sz="1200" dirty="0">
                <a:solidFill>
                  <a:schemeClr val="bg1"/>
                </a:solidFill>
                <a:latin typeface="Segoe UI" panose="020B0502040204020203" pitchFamily="34" charset="0"/>
                <a:cs typeface="Segoe UI" panose="020B0502040204020203" pitchFamily="34" charset="0"/>
              </a:rPr>
              <a:t> Forums</a:t>
            </a:r>
          </a:p>
          <a:p>
            <a:pPr lvl="1"/>
            <a:r>
              <a:rPr lang="en-US" sz="1200" dirty="0">
                <a:solidFill>
                  <a:schemeClr val="bg1"/>
                </a:solidFill>
                <a:latin typeface="Segoe UI" panose="020B0502040204020203" pitchFamily="34" charset="0"/>
                <a:cs typeface="Segoe UI" panose="020B0502040204020203" pitchFamily="34" charset="0"/>
              </a:rPr>
              <a:t>MSDN Forums</a:t>
            </a:r>
          </a:p>
          <a:p>
            <a:pPr lvl="1"/>
            <a:r>
              <a:rPr lang="en-US" sz="1200" dirty="0">
                <a:solidFill>
                  <a:schemeClr val="bg1"/>
                </a:solidFill>
                <a:latin typeface="Segoe UI" panose="020B0502040204020203" pitchFamily="34" charset="0"/>
                <a:cs typeface="Segoe UI" panose="020B0502040204020203" pitchFamily="34" charset="0"/>
              </a:rPr>
              <a:t>Yammer Groups</a:t>
            </a:r>
          </a:p>
          <a:p>
            <a:pPr algn="ctr"/>
            <a:endParaRPr lang="en-US" sz="1100"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34518" y="3774688"/>
            <a:ext cx="2286000" cy="2286000"/>
          </a:xfrm>
          <a:prstGeom prst="rect">
            <a:avLst/>
          </a:prstGeom>
          <a:solidFill>
            <a:srgbClr val="FFCC00"/>
          </a:solidFill>
        </p:spPr>
        <p:txBody>
          <a:bodyPr wrap="square" rtlCol="0" anchor="t">
            <a:noAutofit/>
          </a:bodyPr>
          <a:lstStyle/>
          <a:p>
            <a:pPr algn="ctr"/>
            <a:endParaRPr lang="en-US" sz="900"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Contact Information</a:t>
            </a:r>
          </a:p>
          <a:p>
            <a:pPr algn="ctr"/>
            <a:endParaRPr lang="en-US" sz="1200" dirty="0">
              <a:latin typeface="Segoe UI" panose="020B0502040204020203" pitchFamily="34" charset="0"/>
              <a:cs typeface="Segoe UI" panose="020B0502040204020203" pitchFamily="34" charset="0"/>
            </a:endParaRPr>
          </a:p>
          <a:p>
            <a:r>
              <a:rPr lang="fr-FR" sz="1200" dirty="0">
                <a:latin typeface="Segoe UI" panose="020B0502040204020203" pitchFamily="34" charset="0"/>
                <a:cs typeface="Segoe UI" panose="020B0502040204020203" pitchFamily="34" charset="0"/>
              </a:rPr>
              <a:t>Email: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Paul.Stork@bluechip-llc.com</a:t>
            </a:r>
          </a:p>
          <a:p>
            <a:r>
              <a:rPr lang="fr-FR" sz="1200" dirty="0">
                <a:latin typeface="Segoe UI" panose="020B0502040204020203" pitchFamily="34" charset="0"/>
                <a:cs typeface="Segoe UI" panose="020B0502040204020203" pitchFamily="34" charset="0"/>
              </a:rPr>
              <a:t>Blog:</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http://dontPaPanic.com/blog</a:t>
            </a:r>
          </a:p>
          <a:p>
            <a:r>
              <a:rPr lang="fr-FR" sz="1200" dirty="0">
                <a:latin typeface="Segoe UI" panose="020B0502040204020203" pitchFamily="34" charset="0"/>
                <a:cs typeface="Segoe UI" panose="020B0502040204020203" pitchFamily="34" charset="0"/>
              </a:rPr>
              <a:t>Twitter: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a:t>
            </a:r>
            <a:r>
              <a:rPr lang="fr-FR" sz="1200" dirty="0" err="1">
                <a:latin typeface="Segoe UI" panose="020B0502040204020203" pitchFamily="34" charset="0"/>
                <a:cs typeface="Segoe UI" panose="020B0502040204020203" pitchFamily="34" charset="0"/>
              </a:rPr>
              <a:t>PStork</a:t>
            </a:r>
            <a:endParaRPr lang="en-US" sz="1100" dirty="0">
              <a:latin typeface="Segoe UI" panose="020B0502040204020203" pitchFamily="34" charset="0"/>
              <a:cs typeface="Segoe UI" panose="020B0502040204020203" pitchFamily="34" charset="0"/>
            </a:endParaRPr>
          </a:p>
        </p:txBody>
      </p:sp>
      <p:sp>
        <p:nvSpPr>
          <p:cNvPr id="15" name="TextBox 14"/>
          <p:cNvSpPr txBox="1"/>
          <p:nvPr/>
        </p:nvSpPr>
        <p:spPr>
          <a:xfrm>
            <a:off x="5934518" y="1282054"/>
            <a:ext cx="2286000" cy="2286000"/>
          </a:xfrm>
          <a:prstGeom prst="rect">
            <a:avLst/>
          </a:prstGeom>
          <a:solidFill>
            <a:schemeClr val="accent3"/>
          </a:solidFill>
        </p:spPr>
        <p:txBody>
          <a:bodyPr wrap="square" rtlCol="0" anchor="t">
            <a:noAutofit/>
          </a:bodyPr>
          <a:lstStyle/>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lgn="ctr"/>
            <a:r>
              <a:rPr lang="en-US" dirty="0">
                <a:solidFill>
                  <a:schemeClr val="tx1">
                    <a:lumMod val="50000"/>
                  </a:schemeClr>
                </a:solidFill>
                <a:latin typeface="Segoe UI" panose="020B0502040204020203" pitchFamily="34" charset="0"/>
                <a:cs typeface="Segoe UI" panose="020B0502040204020203" pitchFamily="34" charset="0"/>
              </a:rPr>
              <a:t>Author</a:t>
            </a:r>
          </a:p>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Developer’s Guide to WSS 3.0</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MOSS 2007 Best Practices</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MCTS: WSS 3.0 Configuration Study Guide (70-631)</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SharePoint 2010 Development for Office 365</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sp>
        <p:nvSpPr>
          <p:cNvPr id="16" name="TextBox 15"/>
          <p:cNvSpPr txBox="1"/>
          <p:nvPr/>
        </p:nvSpPr>
        <p:spPr>
          <a:xfrm>
            <a:off x="481566" y="373878"/>
            <a:ext cx="4952381" cy="830997"/>
          </a:xfrm>
          <a:prstGeom prst="rect">
            <a:avLst/>
          </a:prstGeom>
          <a:noFill/>
        </p:spPr>
        <p:txBody>
          <a:bodyPr wrap="none" rtlCol="0">
            <a:spAutoFit/>
          </a:bodyPr>
          <a:lstStyle/>
          <a:p>
            <a:r>
              <a:rPr lang="en-US" sz="4800" dirty="0">
                <a:solidFill>
                  <a:schemeClr val="bg1"/>
                </a:solidFill>
              </a:rPr>
              <a:t>Paul Papanek Stork</a:t>
            </a:r>
          </a:p>
        </p:txBody>
      </p:sp>
      <p:grpSp>
        <p:nvGrpSpPr>
          <p:cNvPr id="18" name="Group 17"/>
          <p:cNvGrpSpPr/>
          <p:nvPr/>
        </p:nvGrpSpPr>
        <p:grpSpPr>
          <a:xfrm>
            <a:off x="9476956" y="510294"/>
            <a:ext cx="2194666" cy="5132835"/>
            <a:chOff x="9476956" y="510294"/>
            <a:chExt cx="2194666" cy="5132835"/>
          </a:xfrm>
        </p:grpSpPr>
        <p:sp>
          <p:nvSpPr>
            <p:cNvPr id="7" name="Rectangle 6"/>
            <p:cNvSpPr/>
            <p:nvPr/>
          </p:nvSpPr>
          <p:spPr>
            <a:xfrm>
              <a:off x="9476957" y="532738"/>
              <a:ext cx="2194665" cy="51103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857" y="1538864"/>
              <a:ext cx="1323253" cy="99243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56" y="510294"/>
              <a:ext cx="2194665" cy="885465"/>
            </a:xfrm>
            <a:prstGeom prst="rect">
              <a:avLst/>
            </a:prstGeom>
          </p:spPr>
        </p:pic>
        <p:pic>
          <p:nvPicPr>
            <p:cNvPr id="2" name="Picture 1"/>
            <p:cNvPicPr>
              <a:picLocks noChangeAspect="1"/>
            </p:cNvPicPr>
            <p:nvPr/>
          </p:nvPicPr>
          <p:blipFill>
            <a:blip r:embed="rId7"/>
            <a:stretch>
              <a:fillRect/>
            </a:stretch>
          </p:blipFill>
          <p:spPr>
            <a:xfrm>
              <a:off x="9936007" y="4159071"/>
              <a:ext cx="1340952" cy="1340952"/>
            </a:xfrm>
            <a:prstGeom prst="rect">
              <a:avLst/>
            </a:prstGeom>
          </p:spPr>
        </p:pic>
        <p:pic>
          <p:nvPicPr>
            <p:cNvPr id="5" name="Picture 4"/>
            <p:cNvPicPr>
              <a:picLocks noChangeAspect="1"/>
            </p:cNvPicPr>
            <p:nvPr/>
          </p:nvPicPr>
          <p:blipFill>
            <a:blip r:embed="rId8"/>
            <a:stretch>
              <a:fillRect/>
            </a:stretch>
          </p:blipFill>
          <p:spPr>
            <a:xfrm>
              <a:off x="9936007" y="2674711"/>
              <a:ext cx="1340952" cy="1340952"/>
            </a:xfrm>
            <a:prstGeom prst="rect">
              <a:avLst/>
            </a:prstGeom>
          </p:spPr>
        </p:pic>
      </p:grpSp>
    </p:spTree>
    <p:extLst>
      <p:ext uri="{BB962C8B-B14F-4D97-AF65-F5344CB8AC3E}">
        <p14:creationId xmlns:p14="http://schemas.microsoft.com/office/powerpoint/2010/main" val="1072976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Infrastructure - </a:t>
            </a:r>
            <a:r>
              <a:rPr lang="en-US" dirty="0" err="1"/>
              <a:t>minrole</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20</a:t>
            </a:fld>
            <a:endParaRPr lang="en-US"/>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102720927"/>
              </p:ext>
            </p:extLst>
          </p:nvPr>
        </p:nvGraphicFramePr>
        <p:xfrm>
          <a:off x="420624" y="2170853"/>
          <a:ext cx="11324844" cy="3758680"/>
        </p:xfrm>
        <a:graphic>
          <a:graphicData uri="http://schemas.openxmlformats.org/drawingml/2006/table">
            <a:tbl>
              <a:tblPr firstRow="1" firstCol="1" bandRow="1">
                <a:tableStyleId>{B301B821-A1FF-4177-AEE7-76D212191A09}</a:tableStyleId>
              </a:tblPr>
              <a:tblGrid>
                <a:gridCol w="2498590">
                  <a:extLst>
                    <a:ext uri="{9D8B030D-6E8A-4147-A177-3AD203B41FA5}">
                      <a16:colId xmlns:a16="http://schemas.microsoft.com/office/drawing/2014/main" val="2751917204"/>
                    </a:ext>
                  </a:extLst>
                </a:gridCol>
                <a:gridCol w="8826254">
                  <a:extLst>
                    <a:ext uri="{9D8B030D-6E8A-4147-A177-3AD203B41FA5}">
                      <a16:colId xmlns:a16="http://schemas.microsoft.com/office/drawing/2014/main" val="535143111"/>
                    </a:ext>
                  </a:extLst>
                </a:gridCol>
              </a:tblGrid>
              <a:tr h="379935">
                <a:tc>
                  <a:txBody>
                    <a:bodyPr/>
                    <a:lstStyle/>
                    <a:p>
                      <a:pPr marL="0" marR="0">
                        <a:spcBef>
                          <a:spcPts val="480"/>
                        </a:spcBef>
                        <a:spcAft>
                          <a:spcPts val="450"/>
                        </a:spcAft>
                      </a:pPr>
                      <a:r>
                        <a:rPr lang="en-US" sz="2000" kern="1200" dirty="0">
                          <a:effectLst/>
                        </a:rPr>
                        <a:t>Role Name</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Description</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160505"/>
                  </a:ext>
                </a:extLst>
              </a:tr>
              <a:tr h="367020">
                <a:tc>
                  <a:txBody>
                    <a:bodyPr/>
                    <a:lstStyle/>
                    <a:p>
                      <a:pPr marL="0" marR="0" algn="l" defTabSz="342900" rtl="0" eaLnBrk="1" latinLnBrk="0" hangingPunct="1">
                        <a:spcBef>
                          <a:spcPts val="480"/>
                        </a:spcBef>
                        <a:spcAft>
                          <a:spcPts val="450"/>
                        </a:spcAft>
                      </a:pPr>
                      <a:r>
                        <a:rPr lang="en-US" sz="2000" kern="1200" dirty="0">
                          <a:solidFill>
                            <a:schemeClr val="dk1"/>
                          </a:solidFill>
                          <a:effectLst/>
                          <a:latin typeface="+mn-lt"/>
                          <a:ea typeface="+mn-ea"/>
                          <a:cs typeface="+mn-cs"/>
                        </a:rPr>
                        <a:t>Front End</a:t>
                      </a: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342900" rtl="0" eaLnBrk="1" latinLnBrk="0" hangingPunct="1">
                        <a:spcBef>
                          <a:spcPts val="480"/>
                        </a:spcBef>
                        <a:spcAft>
                          <a:spcPts val="450"/>
                        </a:spcAft>
                      </a:pPr>
                      <a:r>
                        <a:rPr lang="en-US" sz="2000" kern="1200" dirty="0">
                          <a:solidFill>
                            <a:schemeClr val="dk1"/>
                          </a:solidFill>
                          <a:effectLst/>
                          <a:latin typeface="+mn-lt"/>
                          <a:ea typeface="+mn-ea"/>
                          <a:cs typeface="+mn-cs"/>
                        </a:rPr>
                        <a:t>Services end user requests, optimized for low latency.</a:t>
                      </a: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549008"/>
                  </a:ext>
                </a:extLst>
              </a:tr>
              <a:tr h="367020">
                <a:tc>
                  <a:txBody>
                    <a:bodyPr/>
                    <a:lstStyle/>
                    <a:p>
                      <a:pPr marL="0" marR="0">
                        <a:spcBef>
                          <a:spcPts val="480"/>
                        </a:spcBef>
                        <a:spcAft>
                          <a:spcPts val="450"/>
                        </a:spcAft>
                      </a:pPr>
                      <a:r>
                        <a:rPr lang="en-US" sz="2000" kern="1200" dirty="0">
                          <a:effectLst/>
                        </a:rPr>
                        <a:t>Search</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a:effectLst/>
                        </a:rPr>
                        <a:t>Reserved for Search services.</a:t>
                      </a:r>
                      <a:endParaRPr lang="en-US" sz="200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389350"/>
                  </a:ext>
                </a:extLst>
              </a:tr>
              <a:tr h="626094">
                <a:tc>
                  <a:txBody>
                    <a:bodyPr/>
                    <a:lstStyle/>
                    <a:p>
                      <a:pPr marL="0" marR="0">
                        <a:spcBef>
                          <a:spcPts val="480"/>
                        </a:spcBef>
                        <a:spcAft>
                          <a:spcPts val="450"/>
                        </a:spcAft>
                      </a:pPr>
                      <a:r>
                        <a:rPr lang="en-US" sz="2000" kern="1200">
                          <a:effectLst/>
                        </a:rPr>
                        <a:t>Application</a:t>
                      </a:r>
                      <a:endParaRPr lang="en-US" sz="200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2000" kern="1200" dirty="0">
                          <a:effectLst/>
                        </a:rPr>
                        <a:t>Services the backend jobs or the requests triggered by backend jobs, optimized for high throughput.</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278169"/>
                  </a:ext>
                </a:extLst>
              </a:tr>
              <a:tr h="701656">
                <a:tc>
                  <a:txBody>
                    <a:bodyPr/>
                    <a:lstStyle/>
                    <a:p>
                      <a:pPr marL="0" marR="0">
                        <a:spcBef>
                          <a:spcPts val="480"/>
                        </a:spcBef>
                        <a:spcAft>
                          <a:spcPts val="450"/>
                        </a:spcAft>
                      </a:pPr>
                      <a:r>
                        <a:rPr lang="en-US" sz="2000" kern="1200" dirty="0">
                          <a:effectLst/>
                        </a:rPr>
                        <a:t>Distributed Cache</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2000" kern="1200" dirty="0">
                          <a:effectLst/>
                        </a:rPr>
                        <a:t>Services distributed cache for the farm. Optionally, the server assigned to this role can load balance end user requests among the web front ends.</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795159"/>
                  </a:ext>
                </a:extLst>
              </a:tr>
              <a:tr h="690862">
                <a:tc>
                  <a:txBody>
                    <a:bodyPr/>
                    <a:lstStyle/>
                    <a:p>
                      <a:pPr marL="0" marR="0">
                        <a:spcBef>
                          <a:spcPts val="480"/>
                        </a:spcBef>
                        <a:spcAft>
                          <a:spcPts val="450"/>
                        </a:spcAft>
                      </a:pPr>
                      <a:r>
                        <a:rPr lang="en-US" sz="2000" kern="1200" dirty="0">
                          <a:effectLst/>
                        </a:rPr>
                        <a:t>Custom</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Reserved for services to be isolated from other services, I.e. 3rd party, PerformancePoint, etc.</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82354"/>
                  </a:ext>
                </a:extLst>
              </a:tr>
              <a:tr h="626093">
                <a:tc>
                  <a:txBody>
                    <a:bodyPr/>
                    <a:lstStyle/>
                    <a:p>
                      <a:pPr marL="0" marR="0">
                        <a:spcBef>
                          <a:spcPts val="480"/>
                        </a:spcBef>
                        <a:spcAft>
                          <a:spcPts val="450"/>
                        </a:spcAft>
                      </a:pPr>
                      <a:r>
                        <a:rPr lang="en-US" sz="2000" kern="1200" dirty="0">
                          <a:effectLst/>
                        </a:rPr>
                        <a:t>Single Server Farm</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Provisions all services on the server for a single server deployment.  This role is provided for evaluation and development purposes.</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183678"/>
                  </a:ext>
                </a:extLst>
              </a:tr>
            </a:tbl>
          </a:graphicData>
        </a:graphic>
      </p:graphicFrame>
      <p:sp>
        <p:nvSpPr>
          <p:cNvPr id="4" name="TextBox 3"/>
          <p:cNvSpPr txBox="1"/>
          <p:nvPr/>
        </p:nvSpPr>
        <p:spPr>
          <a:xfrm>
            <a:off x="420624" y="6133514"/>
            <a:ext cx="5524269" cy="400110"/>
          </a:xfrm>
          <a:prstGeom prst="rect">
            <a:avLst/>
          </a:prstGeom>
          <a:noFill/>
        </p:spPr>
        <p:txBody>
          <a:bodyPr wrap="none" rtlCol="0">
            <a:spAutoFit/>
          </a:bodyPr>
          <a:lstStyle/>
          <a:p>
            <a:r>
              <a:rPr lang="en-US" sz="2000" b="1" i="1" dirty="0" smtClean="0"/>
              <a:t>Note:</a:t>
            </a:r>
            <a:r>
              <a:rPr lang="en-US" sz="2000" i="1" dirty="0" smtClean="0"/>
              <a:t> New Combinations available post Feature Pack I</a:t>
            </a:r>
            <a:endParaRPr lang="en-US" sz="2000" i="1" dirty="0"/>
          </a:p>
        </p:txBody>
      </p:sp>
    </p:spTree>
    <p:extLst>
      <p:ext uri="{BB962C8B-B14F-4D97-AF65-F5344CB8AC3E}">
        <p14:creationId xmlns:p14="http://schemas.microsoft.com/office/powerpoint/2010/main" val="2890402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Better Hybrid Support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96015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Sites</a:t>
            </a:r>
            <a:endParaRPr lang="en-US" dirty="0">
              <a:solidFill>
                <a:schemeClr val="accent1"/>
              </a:solidFill>
            </a:endParaRPr>
          </a:p>
        </p:txBody>
      </p:sp>
      <p:sp>
        <p:nvSpPr>
          <p:cNvPr id="3" name="Content Placeholder 2"/>
          <p:cNvSpPr>
            <a:spLocks noGrp="1"/>
          </p:cNvSpPr>
          <p:nvPr>
            <p:ph idx="1"/>
          </p:nvPr>
        </p:nvSpPr>
        <p:spPr>
          <a:xfrm>
            <a:off x="581194" y="2180495"/>
            <a:ext cx="5858698" cy="4339057"/>
          </a:xfrm>
        </p:spPr>
        <p:txBody>
          <a:bodyPr>
            <a:normAutofit lnSpcReduction="10000"/>
          </a:bodyPr>
          <a:lstStyle/>
          <a:p>
            <a:r>
              <a:rPr lang="en-US" dirty="0"/>
              <a:t>All new Followed Sites are added to O365</a:t>
            </a:r>
          </a:p>
          <a:p>
            <a:r>
              <a:rPr lang="en-US" dirty="0"/>
              <a:t>Sites link on-premises is redirected to Office 365</a:t>
            </a:r>
          </a:p>
          <a:p>
            <a:pPr>
              <a:spcAft>
                <a:spcPts val="2400"/>
              </a:spcAft>
            </a:pPr>
            <a:r>
              <a:rPr lang="en-US" dirty="0"/>
              <a:t>Sites tile in the on-premises app launcher is redirected to Office 365</a:t>
            </a:r>
          </a:p>
          <a:p>
            <a:pPr marL="0" indent="0">
              <a:buNone/>
            </a:pPr>
            <a:r>
              <a:rPr lang="en-US" b="1" i="1" dirty="0"/>
              <a:t>Note:  </a:t>
            </a:r>
            <a:r>
              <a:rPr lang="en-US" i="1" dirty="0"/>
              <a:t>Existing On-Premises Followed Sites are not Migrated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1" y="2420811"/>
            <a:ext cx="5491929" cy="3072241"/>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96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a:t>
            </a:r>
            <a:r>
              <a:rPr lang="en-US" dirty="0" err="1"/>
              <a:t>ONeDrive</a:t>
            </a:r>
            <a:endParaRPr lang="en-US" dirty="0">
              <a:solidFill>
                <a:schemeClr val="accent1"/>
              </a:solidFill>
            </a:endParaRPr>
          </a:p>
        </p:txBody>
      </p:sp>
      <p:sp>
        <p:nvSpPr>
          <p:cNvPr id="5" name="Content Placeholder 4"/>
          <p:cNvSpPr>
            <a:spLocks noGrp="1"/>
          </p:cNvSpPr>
          <p:nvPr>
            <p:ph idx="1"/>
          </p:nvPr>
        </p:nvSpPr>
        <p:spPr>
          <a:xfrm>
            <a:off x="581192" y="2373475"/>
            <a:ext cx="8289675" cy="4276707"/>
          </a:xfrm>
        </p:spPr>
        <p:txBody>
          <a:bodyPr>
            <a:normAutofit/>
          </a:bodyPr>
          <a:lstStyle/>
          <a:p>
            <a:r>
              <a:rPr lang="en-US" dirty="0"/>
              <a:t>OneDrive link in the App Launcher is redirected to OneDrive for Business in O365</a:t>
            </a:r>
          </a:p>
          <a:p>
            <a:r>
              <a:rPr lang="en-US" dirty="0"/>
              <a:t>About Me link in Welcome menu is redirected to OneDrive for Business</a:t>
            </a:r>
          </a:p>
          <a:p>
            <a:pPr>
              <a:spcBef>
                <a:spcPts val="0"/>
              </a:spcBef>
              <a:spcAft>
                <a:spcPts val="1200"/>
              </a:spcAft>
            </a:pPr>
            <a:r>
              <a:rPr lang="en-US" dirty="0"/>
              <a:t>User Profile links are redirected to Delve in O365</a:t>
            </a:r>
          </a:p>
          <a:p>
            <a:endParaRPr lang="en-US" dirty="0"/>
          </a:p>
          <a:p>
            <a:pPr marL="0" indent="0">
              <a:buNone/>
            </a:pPr>
            <a:r>
              <a:rPr lang="en-US" b="1" i="1" dirty="0"/>
              <a:t>Note: </a:t>
            </a:r>
            <a:r>
              <a:rPr lang="en-US" i="1" dirty="0"/>
              <a:t>O365 User Profiles are still evolving!</a:t>
            </a:r>
            <a:br>
              <a:rPr lang="en-US" i="1" dirty="0"/>
            </a:br>
            <a:r>
              <a:rPr lang="en-US" i="1" dirty="0"/>
              <a:t>			No Custom User Profile Property Sync</a:t>
            </a:r>
          </a:p>
        </p:txBody>
      </p:sp>
      <p:pic>
        <p:nvPicPr>
          <p:cNvPr id="7" name="Content Placeholder 6"/>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370229" y="2373475"/>
            <a:ext cx="2143125" cy="2143125"/>
          </a:xfrm>
          <a:prstGeom prst="roundRect">
            <a:avLst>
              <a:gd name="adj" fmla="val 2007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48161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Cloud Search Service</a:t>
            </a:r>
            <a:endParaRPr lang="en-US" dirty="0">
              <a:solidFill>
                <a:schemeClr val="accent1"/>
              </a:solidFill>
            </a:endParaRPr>
          </a:p>
        </p:txBody>
      </p:sp>
      <p:sp>
        <p:nvSpPr>
          <p:cNvPr id="3" name="Content Placeholder 2"/>
          <p:cNvSpPr>
            <a:spLocks noGrp="1"/>
          </p:cNvSpPr>
          <p:nvPr>
            <p:ph idx="1"/>
          </p:nvPr>
        </p:nvSpPr>
        <p:spPr/>
        <p:txBody>
          <a:bodyPr/>
          <a:lstStyle/>
          <a:p>
            <a:r>
              <a:rPr lang="en-US" dirty="0"/>
              <a:t>On-premise Search Service sends index to Cloud</a:t>
            </a:r>
          </a:p>
          <a:p>
            <a:r>
              <a:rPr lang="en-US" dirty="0"/>
              <a:t>Support for Office Graph / Delve inclusion of on-premises content</a:t>
            </a:r>
          </a:p>
          <a:p>
            <a:r>
              <a:rPr lang="en-US" dirty="0"/>
              <a:t>Search Queries return a single unified results set</a:t>
            </a:r>
          </a:p>
          <a:p>
            <a:endParaRPr lang="en-US" dirty="0"/>
          </a:p>
        </p:txBody>
      </p:sp>
      <p:sp>
        <p:nvSpPr>
          <p:cNvPr id="9" name="Content Placeholder 2"/>
          <p:cNvSpPr txBox="1">
            <a:spLocks/>
          </p:cNvSpPr>
          <p:nvPr/>
        </p:nvSpPr>
        <p:spPr>
          <a:xfrm>
            <a:off x="581193" y="1922864"/>
            <a:ext cx="11029615" cy="14525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j-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j-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j-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pic>
        <p:nvPicPr>
          <p:cNvPr id="11" name="Picture 10"/>
          <p:cNvPicPr>
            <a:picLocks noChangeAspect="1"/>
          </p:cNvPicPr>
          <p:nvPr/>
        </p:nvPicPr>
        <p:blipFill>
          <a:blip r:embed="rId3"/>
          <a:stretch>
            <a:fillRect/>
          </a:stretch>
        </p:blipFill>
        <p:spPr>
          <a:xfrm>
            <a:off x="3047574" y="4024517"/>
            <a:ext cx="6096851" cy="2133898"/>
          </a:xfrm>
          <a:prstGeom prst="rect">
            <a:avLst/>
          </a:prstGeom>
        </p:spPr>
      </p:pic>
    </p:spTree>
    <p:extLst>
      <p:ext uri="{BB962C8B-B14F-4D97-AF65-F5344CB8AC3E}">
        <p14:creationId xmlns:p14="http://schemas.microsoft.com/office/powerpoint/2010/main" val="185074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Managed Metadata</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25</a:t>
            </a:fld>
            <a:endParaRPr lang="en-US"/>
          </a:p>
        </p:txBody>
      </p:sp>
      <p:sp>
        <p:nvSpPr>
          <p:cNvPr id="4" name="Content Placeholder 3"/>
          <p:cNvSpPr>
            <a:spLocks noGrp="1"/>
          </p:cNvSpPr>
          <p:nvPr>
            <p:ph idx="1"/>
          </p:nvPr>
        </p:nvSpPr>
        <p:spPr>
          <a:xfrm>
            <a:off x="581192" y="2131260"/>
            <a:ext cx="11029617" cy="3688041"/>
          </a:xfrm>
        </p:spPr>
        <p:txBody>
          <a:bodyPr>
            <a:normAutofit fontScale="92500" lnSpcReduction="20000"/>
          </a:bodyPr>
          <a:lstStyle/>
          <a:p>
            <a:r>
              <a:rPr lang="en-US" dirty="0" smtClean="0"/>
              <a:t>Requirements</a:t>
            </a:r>
          </a:p>
          <a:p>
            <a:pPr lvl="1"/>
            <a:r>
              <a:rPr lang="en-US" dirty="0" smtClean="0"/>
              <a:t>SharePoint </a:t>
            </a:r>
            <a:r>
              <a:rPr lang="en-US" dirty="0"/>
              <a:t>Server 2013 </a:t>
            </a:r>
            <a:r>
              <a:rPr lang="en-US" dirty="0" smtClean="0"/>
              <a:t>- November </a:t>
            </a:r>
            <a:r>
              <a:rPr lang="en-US" dirty="0"/>
              <a:t>2016 public </a:t>
            </a:r>
            <a:r>
              <a:rPr lang="en-US" dirty="0" smtClean="0"/>
              <a:t>update</a:t>
            </a:r>
            <a:endParaRPr lang="en-US" dirty="0"/>
          </a:p>
          <a:p>
            <a:pPr lvl="1"/>
            <a:r>
              <a:rPr lang="en-US" dirty="0"/>
              <a:t>SharePoint Server 2016 </a:t>
            </a:r>
            <a:r>
              <a:rPr lang="en-US" dirty="0" smtClean="0"/>
              <a:t>- November </a:t>
            </a:r>
            <a:r>
              <a:rPr lang="en-US" dirty="0"/>
              <a:t>2016 public update (Feature Pack 1</a:t>
            </a:r>
            <a:r>
              <a:rPr lang="en-US" dirty="0" smtClean="0"/>
              <a:t>)</a:t>
            </a:r>
          </a:p>
          <a:p>
            <a:r>
              <a:rPr lang="en-US" dirty="0" smtClean="0"/>
              <a:t>Migrate </a:t>
            </a:r>
            <a:r>
              <a:rPr lang="en-US" dirty="0" err="1" smtClean="0"/>
              <a:t>Termsets</a:t>
            </a:r>
            <a:r>
              <a:rPr lang="en-US" dirty="0" smtClean="0"/>
              <a:t> to Office </a:t>
            </a:r>
            <a:r>
              <a:rPr lang="en-US" dirty="0"/>
              <a:t>365 using </a:t>
            </a:r>
            <a:r>
              <a:rPr lang="en-US" dirty="0">
                <a:latin typeface="Courier New" panose="02070309020205020404" pitchFamily="49" charset="0"/>
                <a:cs typeface="Courier New" panose="02070309020205020404" pitchFamily="49" charset="0"/>
              </a:rPr>
              <a:t>Copy-</a:t>
            </a:r>
            <a:r>
              <a:rPr lang="en-US" dirty="0" err="1">
                <a:latin typeface="Courier New" panose="02070309020205020404" pitchFamily="49" charset="0"/>
                <a:cs typeface="Courier New" panose="02070309020205020404" pitchFamily="49" charset="0"/>
              </a:rPr>
              <a:t>SPTaxonomyGroups</a:t>
            </a:r>
            <a:r>
              <a:rPr lang="en-US" dirty="0"/>
              <a:t> </a:t>
            </a:r>
            <a:endParaRPr lang="en-US" dirty="0" smtClean="0"/>
          </a:p>
          <a:p>
            <a:pPr marL="243000" lvl="1" indent="0">
              <a:buNone/>
            </a:pPr>
            <a:r>
              <a:rPr lang="en-US" sz="1900" dirty="0">
                <a:latin typeface="Courier New" panose="02070309020205020404" pitchFamily="49" charset="0"/>
                <a:cs typeface="Courier New" panose="02070309020205020404" pitchFamily="49" charset="0"/>
              </a:rPr>
              <a:t>$credential = Get-Credential</a:t>
            </a:r>
          </a:p>
          <a:p>
            <a:pPr marL="243000" lvl="1" indent="0">
              <a:buNone/>
            </a:pPr>
            <a:r>
              <a:rPr lang="en-US" sz="1900" dirty="0">
                <a:latin typeface="Courier New" panose="02070309020205020404" pitchFamily="49" charset="0"/>
                <a:cs typeface="Courier New" panose="02070309020205020404" pitchFamily="49" charset="0"/>
              </a:rPr>
              <a:t>Copy-</a:t>
            </a:r>
            <a:r>
              <a:rPr lang="en-US" sz="1900" dirty="0" err="1">
                <a:latin typeface="Courier New" panose="02070309020205020404" pitchFamily="49" charset="0"/>
                <a:cs typeface="Courier New" panose="02070309020205020404" pitchFamily="49" charset="0"/>
              </a:rPr>
              <a:t>SPTaxonomyGroups</a:t>
            </a:r>
            <a:r>
              <a:rPr lang="en-US" sz="19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rPr>
              <a:t>–</a:t>
            </a:r>
            <a:r>
              <a:rPr lang="en-US" sz="1900" dirty="0" err="1" smtClean="0">
                <a:latin typeface="Courier New" panose="02070309020205020404" pitchFamily="49" charset="0"/>
                <a:cs typeface="Courier New" panose="02070309020205020404" pitchFamily="49" charset="0"/>
              </a:rPr>
              <a:t>LocalTermStoreName</a:t>
            </a:r>
            <a:r>
              <a:rPr lang="en-US" sz="1900" dirty="0" smtClean="0">
                <a:latin typeface="Courier New" panose="02070309020205020404" pitchFamily="49" charset="0"/>
                <a:cs typeface="Courier New" panose="02070309020205020404" pitchFamily="49" charset="0"/>
              </a:rPr>
              <a:t> "</a:t>
            </a:r>
            <a:r>
              <a:rPr lang="en-US" sz="1900" i="1" dirty="0" err="1" smtClean="0">
                <a:latin typeface="Courier New" panose="02070309020205020404" pitchFamily="49" charset="0"/>
                <a:cs typeface="Courier New" panose="02070309020205020404" pitchFamily="49" charset="0"/>
              </a:rPr>
              <a:t>MMServiceApplication</a:t>
            </a:r>
            <a:r>
              <a:rPr lang="en-US" sz="1900" dirty="0" smtClean="0">
                <a:latin typeface="Courier New" panose="02070309020205020404" pitchFamily="49" charset="0"/>
                <a:cs typeface="Courier New" panose="02070309020205020404" pitchFamily="49" charset="0"/>
              </a:rPr>
              <a:t>" </a:t>
            </a:r>
            <a:br>
              <a:rPr lang="en-US" sz="1900" dirty="0" smtClean="0">
                <a:latin typeface="Courier New" panose="02070309020205020404" pitchFamily="49" charset="0"/>
                <a:cs typeface="Courier New" panose="02070309020205020404" pitchFamily="49" charset="0"/>
              </a:rPr>
            </a:br>
            <a:r>
              <a:rPr lang="en-US" sz="1900" dirty="0" smtClean="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LocalSiteUrl</a:t>
            </a:r>
            <a:r>
              <a:rPr lang="en-US" sz="19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rPr>
              <a:t>"</a:t>
            </a:r>
            <a:r>
              <a:rPr lang="en-US" sz="1900" i="1" dirty="0" err="1" smtClean="0">
                <a:latin typeface="Courier New" panose="02070309020205020404" pitchFamily="49" charset="0"/>
                <a:cs typeface="Courier New" panose="02070309020205020404" pitchFamily="49" charset="0"/>
              </a:rPr>
              <a:t>OnPremisesSiteURL</a:t>
            </a:r>
            <a:r>
              <a:rPr lang="en-US" sz="1900" dirty="0" smtClean="0">
                <a:latin typeface="Courier New" panose="02070309020205020404" pitchFamily="49" charset="0"/>
                <a:cs typeface="Courier New" panose="02070309020205020404" pitchFamily="49" charset="0"/>
              </a:rPr>
              <a:t>" </a:t>
            </a:r>
            <a:br>
              <a:rPr lang="en-US" sz="1900" dirty="0" smtClean="0">
                <a:latin typeface="Courier New" panose="02070309020205020404" pitchFamily="49" charset="0"/>
                <a:cs typeface="Courier New" panose="02070309020205020404" pitchFamily="49" charset="0"/>
              </a:rPr>
            </a:br>
            <a:r>
              <a:rPr lang="en-US" sz="1900" dirty="0" smtClean="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RemoteSiteUrl</a:t>
            </a:r>
            <a:r>
              <a:rPr lang="en-US" sz="19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rPr>
              <a:t>"</a:t>
            </a:r>
            <a:r>
              <a:rPr lang="en-US" sz="1900" i="1" dirty="0" smtClean="0">
                <a:latin typeface="Courier New" panose="02070309020205020404" pitchFamily="49" charset="0"/>
                <a:cs typeface="Courier New" panose="02070309020205020404" pitchFamily="49" charset="0"/>
              </a:rPr>
              <a:t>http://SharePointOnlineSiteURL</a:t>
            </a:r>
            <a:r>
              <a:rPr lang="en-US" sz="19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rPr>
              <a:t/>
            </a:r>
            <a:br>
              <a:rPr lang="en-US" sz="1900" dirty="0" smtClean="0">
                <a:latin typeface="Courier New" panose="02070309020205020404" pitchFamily="49" charset="0"/>
                <a:cs typeface="Courier New" panose="02070309020205020404" pitchFamily="49" charset="0"/>
              </a:rPr>
            </a:br>
            <a:r>
              <a:rPr lang="en-US" sz="1900" dirty="0" smtClean="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GroupNames</a:t>
            </a:r>
            <a:r>
              <a:rPr lang="en-US" sz="1900" dirty="0">
                <a:latin typeface="Courier New" panose="02070309020205020404" pitchFamily="49" charset="0"/>
                <a:cs typeface="Courier New" panose="02070309020205020404" pitchFamily="49" charset="0"/>
              </a:rPr>
              <a:t> "</a:t>
            </a:r>
            <a:r>
              <a:rPr lang="en-US" sz="1900" i="1" dirty="0">
                <a:latin typeface="Courier New" panose="02070309020205020404" pitchFamily="49" charset="0"/>
                <a:cs typeface="Courier New" panose="02070309020205020404" pitchFamily="49" charset="0"/>
              </a:rPr>
              <a:t>Group1</a:t>
            </a:r>
            <a:r>
              <a:rPr lang="en-US" sz="1900" dirty="0">
                <a:latin typeface="Courier New" panose="02070309020205020404" pitchFamily="49" charset="0"/>
                <a:cs typeface="Courier New" panose="02070309020205020404" pitchFamily="49" charset="0"/>
              </a:rPr>
              <a:t>","</a:t>
            </a:r>
            <a:r>
              <a:rPr lang="en-US" sz="1900" i="1" dirty="0">
                <a:latin typeface="Courier New" panose="02070309020205020404" pitchFamily="49" charset="0"/>
                <a:cs typeface="Courier New" panose="02070309020205020404" pitchFamily="49" charset="0"/>
              </a:rPr>
              <a:t>Group2</a:t>
            </a:r>
            <a:r>
              <a:rPr lang="en-US" sz="1900" dirty="0">
                <a:latin typeface="Courier New" panose="02070309020205020404" pitchFamily="49" charset="0"/>
                <a:cs typeface="Courier New" panose="02070309020205020404" pitchFamily="49" charset="0"/>
              </a:rPr>
              <a:t>" -Credential $</a:t>
            </a:r>
            <a:r>
              <a:rPr lang="en-US" sz="1900" dirty="0" smtClean="0">
                <a:latin typeface="Courier New" panose="02070309020205020404" pitchFamily="49" charset="0"/>
                <a:cs typeface="Courier New" panose="02070309020205020404" pitchFamily="49" charset="0"/>
              </a:rPr>
              <a:t>credential</a:t>
            </a:r>
          </a:p>
          <a:p>
            <a:r>
              <a:rPr lang="en-US" sz="3200" dirty="0"/>
              <a:t>a</a:t>
            </a:r>
          </a:p>
          <a:p>
            <a:pPr marL="243000" lvl="1" indent="0">
              <a:buNone/>
            </a:pPr>
            <a:endParaRPr lang="en-US" sz="19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0088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Managed Metadata – cont.</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26</a:t>
            </a:fld>
            <a:endParaRPr lang="en-US"/>
          </a:p>
        </p:txBody>
      </p:sp>
      <p:sp>
        <p:nvSpPr>
          <p:cNvPr id="4" name="Content Placeholder 3"/>
          <p:cNvSpPr>
            <a:spLocks noGrp="1"/>
          </p:cNvSpPr>
          <p:nvPr>
            <p:ph idx="1"/>
          </p:nvPr>
        </p:nvSpPr>
        <p:spPr>
          <a:xfrm>
            <a:off x="581192" y="2131260"/>
            <a:ext cx="11029617" cy="4164032"/>
          </a:xfrm>
        </p:spPr>
        <p:txBody>
          <a:bodyPr>
            <a:normAutofit fontScale="92500" lnSpcReduction="10000"/>
          </a:bodyPr>
          <a:lstStyle/>
          <a:p>
            <a:r>
              <a:rPr lang="en-US" sz="3200" dirty="0" smtClean="0"/>
              <a:t>Configure Hybrid Taxonomy</a:t>
            </a:r>
          </a:p>
          <a:p>
            <a:pPr marL="757350" lvl="1" indent="-514350">
              <a:buFont typeface="+mj-lt"/>
              <a:buAutoNum type="arabicPeriod"/>
            </a:pPr>
            <a:r>
              <a:rPr lang="en-US" sz="2800" dirty="0"/>
              <a:t>Log on to </a:t>
            </a:r>
            <a:r>
              <a:rPr lang="en-US" sz="2800" dirty="0" smtClean="0"/>
              <a:t>on-premises SharePoint </a:t>
            </a:r>
            <a:r>
              <a:rPr lang="en-US" sz="2800" dirty="0"/>
              <a:t>Server </a:t>
            </a:r>
            <a:r>
              <a:rPr lang="en-US" sz="2800" dirty="0" smtClean="0"/>
              <a:t>as a </a:t>
            </a:r>
            <a:r>
              <a:rPr lang="en-US" sz="2800" dirty="0"/>
              <a:t>farm </a:t>
            </a:r>
            <a:r>
              <a:rPr lang="en-US" sz="2800" dirty="0" smtClean="0"/>
              <a:t>administrator </a:t>
            </a:r>
            <a:endParaRPr lang="en-US" sz="2800" dirty="0"/>
          </a:p>
          <a:p>
            <a:pPr marL="757350" lvl="1" indent="-514350">
              <a:buFont typeface="+mj-lt"/>
              <a:buAutoNum type="arabicPeriod"/>
            </a:pPr>
            <a:r>
              <a:rPr lang="en-US" sz="2800" dirty="0" smtClean="0"/>
              <a:t>On Server - log </a:t>
            </a:r>
            <a:r>
              <a:rPr lang="en-US" sz="2800" dirty="0"/>
              <a:t>on to Office 365 as a global </a:t>
            </a:r>
            <a:r>
              <a:rPr lang="en-US" sz="2800" dirty="0" smtClean="0"/>
              <a:t>administrator</a:t>
            </a:r>
            <a:endParaRPr lang="en-US" sz="2800" dirty="0"/>
          </a:p>
          <a:p>
            <a:pPr marL="757350" lvl="1" indent="-514350">
              <a:buFont typeface="+mj-lt"/>
              <a:buAutoNum type="arabicPeriod"/>
            </a:pPr>
            <a:r>
              <a:rPr lang="en-US" sz="2800" dirty="0"/>
              <a:t>In the SharePoint Online Admin </a:t>
            </a:r>
            <a:r>
              <a:rPr lang="en-US" sz="2800" dirty="0" smtClean="0"/>
              <a:t>Center &gt; configure </a:t>
            </a:r>
            <a:r>
              <a:rPr lang="en-US" sz="2800" dirty="0"/>
              <a:t>hybrid.</a:t>
            </a:r>
          </a:p>
          <a:p>
            <a:pPr marL="757350" lvl="1" indent="-514350">
              <a:buFont typeface="+mj-lt"/>
              <a:buAutoNum type="arabicPeriod"/>
            </a:pPr>
            <a:r>
              <a:rPr lang="en-US" sz="2800" dirty="0"/>
              <a:t>On the hybrid picker </a:t>
            </a:r>
            <a:r>
              <a:rPr lang="en-US" sz="2800" dirty="0" smtClean="0"/>
              <a:t>page &gt; Hybrid </a:t>
            </a:r>
            <a:r>
              <a:rPr lang="en-US" sz="2800" dirty="0"/>
              <a:t>Picker.</a:t>
            </a:r>
          </a:p>
          <a:p>
            <a:pPr marL="757350" lvl="1" indent="-514350">
              <a:buFont typeface="+mj-lt"/>
              <a:buAutoNum type="arabicPeriod"/>
            </a:pPr>
            <a:r>
              <a:rPr lang="en-US" sz="2800" dirty="0"/>
              <a:t>Follow the wizard and choose Hybrid Taxonomy when prompted</a:t>
            </a:r>
            <a:r>
              <a:rPr lang="en-US" sz="2800" dirty="0" smtClean="0"/>
              <a:t>.</a:t>
            </a:r>
            <a:br>
              <a:rPr lang="en-US" sz="2800" dirty="0" smtClean="0"/>
            </a:br>
            <a:endParaRPr lang="en-US" sz="2800" dirty="0" smtClean="0"/>
          </a:p>
          <a:p>
            <a:pPr marL="243000" lvl="1" indent="0">
              <a:buNone/>
            </a:pPr>
            <a:r>
              <a:rPr lang="en-US" sz="2800" dirty="0" smtClean="0"/>
              <a:t>Note</a:t>
            </a:r>
            <a:r>
              <a:rPr lang="en-US" sz="2800" dirty="0"/>
              <a:t>: </a:t>
            </a:r>
            <a:r>
              <a:rPr lang="en-US" sz="2800" dirty="0" smtClean="0"/>
              <a:t>On-premises </a:t>
            </a:r>
            <a:r>
              <a:rPr lang="en-US" sz="2800" b="1" dirty="0"/>
              <a:t>T</a:t>
            </a:r>
            <a:r>
              <a:rPr lang="en-US" sz="2800" b="1" dirty="0" smtClean="0"/>
              <a:t>imer Service Account </a:t>
            </a:r>
            <a:r>
              <a:rPr lang="en-US" sz="2800" dirty="0" smtClean="0"/>
              <a:t>must be Term Store Admin</a:t>
            </a:r>
            <a:endParaRPr lang="en-US" sz="2800" b="1" dirty="0"/>
          </a:p>
          <a:p>
            <a:pPr marL="243000" lvl="1" indent="0">
              <a:buNone/>
            </a:pPr>
            <a:endParaRPr lang="en-US" sz="19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66927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Feature Pack 1</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80153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Feature Pack 1</a:t>
            </a:r>
          </a:p>
        </p:txBody>
      </p:sp>
      <p:sp>
        <p:nvSpPr>
          <p:cNvPr id="4" name="Slide Number Placeholder 3"/>
          <p:cNvSpPr>
            <a:spLocks noGrp="1"/>
          </p:cNvSpPr>
          <p:nvPr>
            <p:ph type="sldNum" sz="quarter" idx="4"/>
          </p:nvPr>
        </p:nvSpPr>
        <p:spPr/>
        <p:txBody>
          <a:bodyPr/>
          <a:lstStyle/>
          <a:p>
            <a:fld id="{4632F701-51E0-4603-A320-C3595F47AFC6}" type="slidenum">
              <a:rPr lang="en-US" smtClean="0"/>
              <a:pPr/>
              <a:t>28</a:t>
            </a:fld>
            <a:endParaRPr lang="en-US"/>
          </a:p>
        </p:txBody>
      </p:sp>
      <p:sp>
        <p:nvSpPr>
          <p:cNvPr id="6" name="Content Placeholder 5"/>
          <p:cNvSpPr>
            <a:spLocks noGrp="1"/>
          </p:cNvSpPr>
          <p:nvPr>
            <p:ph idx="1"/>
          </p:nvPr>
        </p:nvSpPr>
        <p:spPr>
          <a:xfrm>
            <a:off x="581193" y="2180497"/>
            <a:ext cx="11029617" cy="4321903"/>
          </a:xfrm>
        </p:spPr>
        <p:txBody>
          <a:bodyPr>
            <a:normAutofit lnSpcReduction="10000"/>
          </a:bodyPr>
          <a:lstStyle/>
          <a:p>
            <a:r>
              <a:rPr lang="en-US" dirty="0"/>
              <a:t>Released November 8, 2016</a:t>
            </a:r>
          </a:p>
          <a:p>
            <a:r>
              <a:rPr lang="en-US" dirty="0"/>
              <a:t>Enhancements</a:t>
            </a:r>
          </a:p>
          <a:p>
            <a:pPr lvl="1"/>
            <a:r>
              <a:rPr lang="en-US" dirty="0"/>
              <a:t>Administrative action logging</a:t>
            </a:r>
          </a:p>
          <a:p>
            <a:pPr lvl="1"/>
            <a:r>
              <a:rPr lang="en-US" dirty="0" err="1"/>
              <a:t>MinRole</a:t>
            </a:r>
            <a:r>
              <a:rPr lang="en-US" dirty="0"/>
              <a:t> enhancements for smaller environments</a:t>
            </a:r>
          </a:p>
          <a:p>
            <a:pPr lvl="1"/>
            <a:r>
              <a:rPr lang="en-US" dirty="0"/>
              <a:t>New OneDrive for Business user experience for on-premises</a:t>
            </a:r>
          </a:p>
          <a:p>
            <a:pPr lvl="1"/>
            <a:r>
              <a:rPr lang="en-US" dirty="0"/>
              <a:t>SharePoint app launcher with custom tiles </a:t>
            </a:r>
            <a:r>
              <a:rPr lang="en-US"/>
              <a:t>(Hybrid)</a:t>
            </a:r>
            <a:endParaRPr lang="en-US" dirty="0"/>
          </a:p>
          <a:p>
            <a:pPr lvl="1"/>
            <a:r>
              <a:rPr lang="en-US" dirty="0"/>
              <a:t>Unified auditing across site collections (Hybrid)</a:t>
            </a:r>
          </a:p>
          <a:p>
            <a:pPr lvl="1"/>
            <a:r>
              <a:rPr lang="en-US" dirty="0"/>
              <a:t>Unified taxonomy (Hybrid)</a:t>
            </a:r>
          </a:p>
          <a:p>
            <a:pPr lvl="1"/>
            <a:r>
              <a:rPr lang="en-US" dirty="0"/>
              <a:t>OneDrive API 2.0.</a:t>
            </a:r>
          </a:p>
        </p:txBody>
      </p:sp>
    </p:spTree>
    <p:extLst>
      <p:ext uri="{BB962C8B-B14F-4D97-AF65-F5344CB8AC3E}">
        <p14:creationId xmlns:p14="http://schemas.microsoft.com/office/powerpoint/2010/main" val="865770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Talks at SharePoint Fest</a:t>
            </a:r>
          </a:p>
        </p:txBody>
      </p:sp>
      <p:sp>
        <p:nvSpPr>
          <p:cNvPr id="3" name="Slide Number Placeholder 2"/>
          <p:cNvSpPr>
            <a:spLocks noGrp="1"/>
          </p:cNvSpPr>
          <p:nvPr>
            <p:ph type="sldNum" sz="quarter" idx="4"/>
          </p:nvPr>
        </p:nvSpPr>
        <p:spPr/>
        <p:txBody>
          <a:bodyPr/>
          <a:lstStyle/>
          <a:p>
            <a:fld id="{4632F701-51E0-4603-A320-C3595F47AFC6}" type="slidenum">
              <a:rPr lang="en-US" smtClean="0"/>
              <a:pPr/>
              <a:t>29</a:t>
            </a:fld>
            <a:endParaRPr lang="en-US"/>
          </a:p>
        </p:txBody>
      </p:sp>
      <p:sp>
        <p:nvSpPr>
          <p:cNvPr id="4" name="Content Placeholder 3"/>
          <p:cNvSpPr>
            <a:spLocks noGrp="1"/>
          </p:cNvSpPr>
          <p:nvPr>
            <p:ph idx="1"/>
          </p:nvPr>
        </p:nvSpPr>
        <p:spPr>
          <a:xfrm>
            <a:off x="581193" y="2180498"/>
            <a:ext cx="10750333" cy="3668760"/>
          </a:xfrm>
        </p:spPr>
        <p:txBody>
          <a:bodyPr>
            <a:noAutofit/>
          </a:bodyPr>
          <a:lstStyle/>
          <a:p>
            <a:r>
              <a:rPr lang="en-US" sz="2200" dirty="0" smtClean="0"/>
              <a:t>BI </a:t>
            </a:r>
            <a:r>
              <a:rPr lang="en-US" sz="2200" dirty="0"/>
              <a:t>201 - What's new for the BI workload in SharePoint 2016 </a:t>
            </a:r>
            <a:r>
              <a:rPr lang="en-US" sz="2200" dirty="0" smtClean="0"/>
              <a:t>– John White, MVP</a:t>
            </a:r>
            <a:endParaRPr lang="en-US" sz="2200" dirty="0"/>
          </a:p>
          <a:p>
            <a:r>
              <a:rPr lang="en-US" sz="2200" dirty="0"/>
              <a:t>BV 104 - What do YOU get from SharePoint Hybrid? - Vlad </a:t>
            </a:r>
            <a:r>
              <a:rPr lang="en-US" sz="2200" dirty="0" err="1"/>
              <a:t>Catrinescu</a:t>
            </a:r>
            <a:r>
              <a:rPr lang="en-US" sz="2200" dirty="0"/>
              <a:t>, MVP </a:t>
            </a:r>
          </a:p>
          <a:p>
            <a:r>
              <a:rPr lang="en-US" sz="2200" dirty="0"/>
              <a:t>BV 204 - Extranets in SharePoint On Premises and Office 365 </a:t>
            </a:r>
            <a:r>
              <a:rPr lang="en-US" sz="2200" dirty="0" smtClean="0"/>
              <a:t>– Peter Carson, MVP</a:t>
            </a:r>
            <a:endParaRPr lang="en-US" sz="2200" dirty="0"/>
          </a:p>
          <a:p>
            <a:r>
              <a:rPr lang="en-US" sz="2200" dirty="0"/>
              <a:t>ECM 104 - Protecting your Content: Demystifying Data Loss Prevention (DLP) in </a:t>
            </a:r>
            <a:r>
              <a:rPr lang="en-US" sz="2200" dirty="0" smtClean="0"/>
              <a:t>SharePoint – Paul Stork, MVP </a:t>
            </a:r>
            <a:endParaRPr lang="en-US" sz="2200" dirty="0"/>
          </a:p>
          <a:p>
            <a:r>
              <a:rPr lang="en-US" sz="2200" dirty="0"/>
              <a:t>OFF 103 - The ultimate guide about SharePoint and Office365: “what’s new” </a:t>
            </a:r>
            <a:r>
              <a:rPr lang="en-US" sz="2200" dirty="0" smtClean="0"/>
              <a:t>from</a:t>
            </a:r>
            <a:br>
              <a:rPr lang="en-US" sz="2200" dirty="0" smtClean="0"/>
            </a:br>
            <a:r>
              <a:rPr lang="en-US" sz="2200" dirty="0" smtClean="0"/>
              <a:t>A </a:t>
            </a:r>
            <a:r>
              <a:rPr lang="en-US" sz="2200" dirty="0"/>
              <a:t>to Z - </a:t>
            </a:r>
            <a:r>
              <a:rPr lang="en-US" sz="2200" dirty="0" err="1"/>
              <a:t>Gokan</a:t>
            </a:r>
            <a:r>
              <a:rPr lang="en-US" sz="2200" dirty="0"/>
              <a:t> </a:t>
            </a:r>
            <a:r>
              <a:rPr lang="en-US" sz="2200" dirty="0" err="1"/>
              <a:t>Ozcifci</a:t>
            </a:r>
            <a:r>
              <a:rPr lang="en-US" sz="2200" dirty="0"/>
              <a:t>, MVP </a:t>
            </a:r>
          </a:p>
          <a:p>
            <a:r>
              <a:rPr lang="en-US" sz="2200" dirty="0"/>
              <a:t>SRC 104 - SharePoint 2016 Search - Mike </a:t>
            </a:r>
            <a:r>
              <a:rPr lang="en-US" sz="2200" dirty="0" err="1"/>
              <a:t>Maadarani</a:t>
            </a:r>
            <a:r>
              <a:rPr lang="en-US" sz="2200"/>
              <a:t>, MVP </a:t>
            </a:r>
            <a:endParaRPr lang="en-US" sz="2200" dirty="0"/>
          </a:p>
        </p:txBody>
      </p:sp>
    </p:spTree>
    <p:extLst>
      <p:ext uri="{BB962C8B-B14F-4D97-AF65-F5344CB8AC3E}">
        <p14:creationId xmlns:p14="http://schemas.microsoft.com/office/powerpoint/2010/main" val="265408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581193" y="2180497"/>
            <a:ext cx="11029617" cy="4343133"/>
          </a:xfrm>
        </p:spPr>
        <p:txBody>
          <a:bodyPr>
            <a:normAutofit fontScale="92500" lnSpcReduction="20000"/>
          </a:bodyPr>
          <a:lstStyle/>
          <a:p>
            <a:r>
              <a:rPr lang="en-US" dirty="0"/>
              <a:t>What’s new in SharePoint Server 2016</a:t>
            </a:r>
          </a:p>
          <a:p>
            <a:pPr lvl="1"/>
            <a:r>
              <a:rPr lang="en-US" dirty="0"/>
              <a:t>What’s been removed or deprecated</a:t>
            </a:r>
          </a:p>
          <a:p>
            <a:pPr lvl="1"/>
            <a:r>
              <a:rPr lang="en-US" dirty="0"/>
              <a:t>What new features have been added</a:t>
            </a:r>
          </a:p>
          <a:p>
            <a:r>
              <a:rPr lang="en-US" dirty="0"/>
              <a:t>Quick look at a few of the new and improved features</a:t>
            </a:r>
          </a:p>
          <a:p>
            <a:pPr lvl="1"/>
            <a:r>
              <a:rPr lang="en-US" dirty="0"/>
              <a:t>Expanded Collaboration Experience</a:t>
            </a:r>
          </a:p>
          <a:p>
            <a:pPr lvl="1"/>
            <a:r>
              <a:rPr lang="en-US" dirty="0"/>
              <a:t>Improved Infrastructure and Performance</a:t>
            </a:r>
          </a:p>
          <a:p>
            <a:pPr lvl="1"/>
            <a:r>
              <a:rPr lang="en-US" dirty="0"/>
              <a:t>Better Hybrid Support</a:t>
            </a:r>
          </a:p>
          <a:p>
            <a:r>
              <a:rPr lang="en-US" dirty="0"/>
              <a:t>Upgrade Challenges</a:t>
            </a:r>
          </a:p>
          <a:p>
            <a:endParaRPr lang="en-US" dirty="0"/>
          </a:p>
          <a:p>
            <a:pPr marL="0" indent="0">
              <a:buNone/>
            </a:pPr>
            <a:r>
              <a:rPr lang="en-US" b="1" dirty="0"/>
              <a:t>How will these changes improve your business?</a:t>
            </a:r>
          </a:p>
          <a:p>
            <a:endParaRPr lang="en-US" dirty="0"/>
          </a:p>
        </p:txBody>
      </p:sp>
    </p:spTree>
    <p:extLst>
      <p:ext uri="{BB962C8B-B14F-4D97-AF65-F5344CB8AC3E}">
        <p14:creationId xmlns:p14="http://schemas.microsoft.com/office/powerpoint/2010/main" val="3929740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30</a:t>
            </a:fld>
            <a:endParaRPr lang="en-US"/>
          </a:p>
        </p:txBody>
      </p:sp>
      <p:sp>
        <p:nvSpPr>
          <p:cNvPr id="4" name="Content Placeholder 3"/>
          <p:cNvSpPr>
            <a:spLocks noGrp="1"/>
          </p:cNvSpPr>
          <p:nvPr>
            <p:ph idx="1"/>
          </p:nvPr>
        </p:nvSpPr>
        <p:spPr/>
        <p:txBody>
          <a:bodyPr>
            <a:noAutofit/>
          </a:bodyPr>
          <a:lstStyle/>
          <a:p>
            <a:pPr>
              <a:spcBef>
                <a:spcPts val="0"/>
              </a:spcBef>
              <a:spcAft>
                <a:spcPts val="2400"/>
              </a:spcAft>
            </a:pPr>
            <a:r>
              <a:rPr lang="en-US" sz="2400" b="1" dirty="0"/>
              <a:t>Future of SharePoint Videos</a:t>
            </a:r>
            <a:r>
              <a:rPr lang="en-US" sz="3100" dirty="0"/>
              <a:t/>
            </a:r>
            <a:br>
              <a:rPr lang="en-US" sz="3100" dirty="0"/>
            </a:br>
            <a:r>
              <a:rPr lang="en-US" sz="2200" dirty="0">
                <a:hlinkClick r:id="rId2"/>
              </a:rPr>
              <a:t>https://www.youtube.com/playlist?list=PLXtHYVsvn_b-gqw2KcW0vzRyHRjnOtY-6</a:t>
            </a:r>
            <a:r>
              <a:rPr lang="en-US" sz="2200" dirty="0"/>
              <a:t> </a:t>
            </a:r>
          </a:p>
          <a:p>
            <a:pPr>
              <a:spcBef>
                <a:spcPts val="0"/>
              </a:spcBef>
              <a:spcAft>
                <a:spcPts val="2400"/>
              </a:spcAft>
            </a:pPr>
            <a:r>
              <a:rPr lang="en-US" sz="2400" b="1" dirty="0"/>
              <a:t>New and improved features in SharePoint Server 2016</a:t>
            </a:r>
            <a:r>
              <a:rPr lang="en-US" sz="3100" dirty="0"/>
              <a:t/>
            </a:r>
            <a:br>
              <a:rPr lang="en-US" sz="3100" dirty="0"/>
            </a:br>
            <a:r>
              <a:rPr lang="en-US" sz="2200" dirty="0">
                <a:hlinkClick r:id="rId3"/>
              </a:rPr>
              <a:t>https://technet.microsoft.com/en-us/library/mt346121(v=office.16).aspx</a:t>
            </a:r>
            <a:r>
              <a:rPr lang="en-US" sz="2200" dirty="0"/>
              <a:t> </a:t>
            </a:r>
          </a:p>
          <a:p>
            <a:pPr>
              <a:spcBef>
                <a:spcPts val="0"/>
              </a:spcBef>
              <a:spcAft>
                <a:spcPts val="2400"/>
              </a:spcAft>
            </a:pPr>
            <a:r>
              <a:rPr lang="en-US" sz="2400" b="1" dirty="0"/>
              <a:t>Install a software update for SharePoint Server 2016</a:t>
            </a:r>
            <a:r>
              <a:rPr lang="en-US" sz="2600" dirty="0"/>
              <a:t/>
            </a:r>
            <a:br>
              <a:rPr lang="en-US" sz="2600" dirty="0"/>
            </a:br>
            <a:r>
              <a:rPr lang="en-US" sz="2000" dirty="0">
                <a:hlinkClick r:id="rId4"/>
              </a:rPr>
              <a:t>https://technet.microsoft.com/en-us/library/ff806338(v=office.16).aspx</a:t>
            </a:r>
            <a:r>
              <a:rPr lang="en-US" sz="2000" dirty="0"/>
              <a:t> </a:t>
            </a:r>
          </a:p>
          <a:p>
            <a:pPr>
              <a:spcBef>
                <a:spcPts val="0"/>
              </a:spcBef>
              <a:spcAft>
                <a:spcPts val="2400"/>
              </a:spcAft>
            </a:pPr>
            <a:r>
              <a:rPr lang="en-US" sz="2400" b="1" dirty="0"/>
              <a:t>Video demo of Zero Downtime Patching in SharePoint Server 2016</a:t>
            </a:r>
            <a:r>
              <a:rPr lang="en-US" sz="2000" dirty="0"/>
              <a:t/>
            </a:r>
            <a:br>
              <a:rPr lang="en-US" sz="2000" dirty="0"/>
            </a:br>
            <a:r>
              <a:rPr lang="en-US" sz="2000" dirty="0"/>
              <a:t>https://technet.microsoft.com/en-us/library/mt767550(v=office.16).aspx</a:t>
            </a:r>
          </a:p>
        </p:txBody>
      </p:sp>
    </p:spTree>
    <p:extLst>
      <p:ext uri="{BB962C8B-B14F-4D97-AF65-F5344CB8AC3E}">
        <p14:creationId xmlns:p14="http://schemas.microsoft.com/office/powerpoint/2010/main" val="1773461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3046" y="740650"/>
            <a:ext cx="8564315" cy="5963388"/>
          </a:xfrm>
          <a:prstGeom prst="rect">
            <a:avLst/>
          </a:prstGeom>
          <a:solidFill>
            <a:schemeClr val="bg1"/>
          </a:solidFill>
          <a:ln>
            <a:noFill/>
          </a:ln>
          <a:effectLst>
            <a:outerShdw blurRad="190500" sx="99000" sy="9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ectangle 4"/>
          <p:cNvSpPr/>
          <p:nvPr/>
        </p:nvSpPr>
        <p:spPr>
          <a:xfrm>
            <a:off x="1524000" y="6178838"/>
            <a:ext cx="9144000" cy="678820"/>
          </a:xfrm>
          <a:prstGeom prst="rect">
            <a:avLst/>
          </a:prstGeom>
          <a:solidFill>
            <a:schemeClr val="tx1">
              <a:lumMod val="75000"/>
              <a:lumOff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TextBox 8"/>
          <p:cNvSpPr txBox="1"/>
          <p:nvPr/>
        </p:nvSpPr>
        <p:spPr>
          <a:xfrm>
            <a:off x="1756237" y="10955"/>
            <a:ext cx="3840499" cy="707886"/>
          </a:xfrm>
          <a:prstGeom prst="rect">
            <a:avLst/>
          </a:prstGeom>
          <a:noFill/>
        </p:spPr>
        <p:txBody>
          <a:bodyPr wrap="square" rtlCol="0">
            <a:spAutoFit/>
          </a:bodyPr>
          <a:lstStyle/>
          <a:p>
            <a:pPr defTabSz="914400"/>
            <a:r>
              <a:rPr lang="en-US" sz="4000" kern="3000" spc="30" dirty="0">
                <a:solidFill>
                  <a:prstClr val="black">
                    <a:lumMod val="75000"/>
                    <a:lumOff val="25000"/>
                  </a:prstClr>
                </a:solidFill>
                <a:latin typeface="Rockwell" pitchFamily="18" charset="0"/>
              </a:rPr>
              <a:t>Surveys</a:t>
            </a:r>
          </a:p>
        </p:txBody>
      </p:sp>
      <p:cxnSp>
        <p:nvCxnSpPr>
          <p:cNvPr id="11" name="Straight Connector 10"/>
          <p:cNvCxnSpPr/>
          <p:nvPr/>
        </p:nvCxnSpPr>
        <p:spPr>
          <a:xfrm>
            <a:off x="4290965" y="202981"/>
            <a:ext cx="0" cy="399305"/>
          </a:xfrm>
          <a:prstGeom prst="line">
            <a:avLst/>
          </a:prstGeom>
          <a:ln w="31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33046" y="740651"/>
            <a:ext cx="8564315" cy="96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400">
              <a:solidFill>
                <a:prstClr val="white">
                  <a:lumMod val="95000"/>
                </a:prstClr>
              </a:solidFill>
              <a:latin typeface="Calibri"/>
            </a:endParaRPr>
          </a:p>
        </p:txBody>
      </p:sp>
      <p:cxnSp>
        <p:nvCxnSpPr>
          <p:cNvPr id="24" name="Straight Connector 23"/>
          <p:cNvCxnSpPr/>
          <p:nvPr/>
        </p:nvCxnSpPr>
        <p:spPr>
          <a:xfrm>
            <a:off x="9590855" y="6270971"/>
            <a:ext cx="0" cy="499265"/>
          </a:xfrm>
          <a:prstGeom prst="line">
            <a:avLst/>
          </a:prstGeom>
          <a:ln w="31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a:xfrm>
            <a:off x="8169870" y="6356351"/>
            <a:ext cx="2133600" cy="365125"/>
          </a:xfrm>
        </p:spPr>
        <p:txBody>
          <a:bodyPr/>
          <a:lstStyle/>
          <a:p>
            <a:pPr defTabSz="914400"/>
            <a:fld id="{A9ED3ADD-7DE1-476D-98AF-452DDE8572DE}" type="slidenum">
              <a:rPr lang="en-US" sz="1600">
                <a:solidFill>
                  <a:prstClr val="white">
                    <a:lumMod val="95000"/>
                  </a:prstClr>
                </a:solidFill>
                <a:effectLst>
                  <a:outerShdw blurRad="50800" dist="38100" dir="5400000" algn="t" rotWithShape="0">
                    <a:prstClr val="black">
                      <a:alpha val="40000"/>
                    </a:prstClr>
                  </a:outerShdw>
                </a:effectLst>
                <a:latin typeface="Rockwell" pitchFamily="18" charset="0"/>
              </a:rPr>
              <a:pPr defTabSz="914400"/>
              <a:t>31</a:t>
            </a:fld>
            <a:endParaRPr lang="en-US" sz="1600">
              <a:solidFill>
                <a:prstClr val="white">
                  <a:lumMod val="95000"/>
                </a:prstClr>
              </a:solidFill>
              <a:effectLst>
                <a:outerShdw blurRad="50800" dist="38100" dir="5400000" algn="t" rotWithShape="0">
                  <a:prstClr val="black">
                    <a:alpha val="40000"/>
                  </a:prstClr>
                </a:outerShdw>
              </a:effectLst>
              <a:latin typeface="Rockwell" pitchFamily="18" charset="0"/>
            </a:endParaRPr>
          </a:p>
        </p:txBody>
      </p:sp>
      <p:sp>
        <p:nvSpPr>
          <p:cNvPr id="3" name="TextBox 2"/>
          <p:cNvSpPr txBox="1"/>
          <p:nvPr/>
        </p:nvSpPr>
        <p:spPr>
          <a:xfrm>
            <a:off x="1997316" y="909910"/>
            <a:ext cx="8169614" cy="646331"/>
          </a:xfrm>
          <a:prstGeom prst="rect">
            <a:avLst/>
          </a:prstGeom>
          <a:noFill/>
        </p:spPr>
        <p:txBody>
          <a:bodyPr wrap="square" rtlCol="0">
            <a:spAutoFit/>
          </a:bodyPr>
          <a:lstStyle/>
          <a:p>
            <a:pPr defTabSz="914400"/>
            <a:r>
              <a:rPr lang="en-US" sz="3600" kern="3000" spc="30" dirty="0">
                <a:solidFill>
                  <a:srgbClr val="1F497D">
                    <a:lumMod val="20000"/>
                    <a:lumOff val="80000"/>
                  </a:srgbClr>
                </a:solidFill>
                <a:latin typeface="Rockwell" pitchFamily="18" charset="0"/>
              </a:rPr>
              <a:t>Feedback Please!</a:t>
            </a:r>
          </a:p>
        </p:txBody>
      </p:sp>
      <p:cxnSp>
        <p:nvCxnSpPr>
          <p:cNvPr id="27" name="Straight Connector 26"/>
          <p:cNvCxnSpPr/>
          <p:nvPr/>
        </p:nvCxnSpPr>
        <p:spPr>
          <a:xfrm>
            <a:off x="3254030" y="6270971"/>
            <a:ext cx="0" cy="499265"/>
          </a:xfrm>
          <a:prstGeom prst="line">
            <a:avLst/>
          </a:prstGeom>
          <a:ln w="31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9856" y="1864959"/>
            <a:ext cx="5184675" cy="3970318"/>
          </a:xfrm>
          <a:prstGeom prst="rect">
            <a:avLst/>
          </a:prstGeom>
          <a:noFill/>
        </p:spPr>
        <p:txBody>
          <a:bodyPr wrap="square" rtlCol="0">
            <a:spAutoFit/>
          </a:bodyPr>
          <a:lstStyle/>
          <a:p>
            <a:pPr defTabSz="914400"/>
            <a:r>
              <a:rPr lang="en-US" sz="2400" dirty="0">
                <a:solidFill>
                  <a:prstClr val="black"/>
                </a:solidFill>
                <a:latin typeface="Calibri"/>
              </a:rPr>
              <a:t>Session Surveys via Event App</a:t>
            </a:r>
          </a:p>
          <a:p>
            <a:pPr lvl="1" defTabSz="914400"/>
            <a:r>
              <a:rPr lang="en-US" sz="2400" dirty="0">
                <a:solidFill>
                  <a:prstClr val="black"/>
                </a:solidFill>
                <a:latin typeface="Calibri"/>
              </a:rPr>
              <a:t>Select “Schedule” -&gt; Select Session               -&gt; Scroll to “Session Survey”</a:t>
            </a:r>
          </a:p>
          <a:p>
            <a:pPr defTabSz="914400"/>
            <a:endParaRPr lang="en-US" sz="2400" dirty="0">
              <a:solidFill>
                <a:prstClr val="black"/>
              </a:solidFill>
              <a:latin typeface="Calibri"/>
            </a:endParaRPr>
          </a:p>
          <a:p>
            <a:pPr defTabSz="914400"/>
            <a:r>
              <a:rPr lang="en-US" sz="2400" dirty="0">
                <a:solidFill>
                  <a:prstClr val="black"/>
                </a:solidFill>
                <a:latin typeface="Calibri"/>
              </a:rPr>
              <a:t>Download the App:</a:t>
            </a:r>
          </a:p>
          <a:p>
            <a:pPr lvl="1" defTabSz="914400"/>
            <a:r>
              <a:rPr lang="en-US" sz="2400" dirty="0">
                <a:solidFill>
                  <a:prstClr val="black"/>
                </a:solidFill>
                <a:latin typeface="Calibri"/>
              </a:rPr>
              <a:t>Event URL </a:t>
            </a:r>
            <a:r>
              <a:rPr lang="en-US" sz="2400" dirty="0">
                <a:solidFill>
                  <a:prstClr val="black"/>
                </a:solidFill>
                <a:latin typeface="Calibri"/>
                <a:hlinkClick r:id="rId2"/>
              </a:rPr>
              <a:t>https://crowd.cc/spfdc17</a:t>
            </a:r>
            <a:r>
              <a:rPr lang="en-US" sz="2400" dirty="0">
                <a:solidFill>
                  <a:prstClr val="black"/>
                </a:solidFill>
                <a:latin typeface="Calibri"/>
              </a:rPr>
              <a:t> </a:t>
            </a:r>
          </a:p>
          <a:p>
            <a:pPr lvl="1" defTabSz="914400"/>
            <a:r>
              <a:rPr lang="en-US" sz="2400" dirty="0">
                <a:solidFill>
                  <a:prstClr val="black"/>
                </a:solidFill>
                <a:latin typeface="Calibri"/>
              </a:rPr>
              <a:t>Your App URL </a:t>
            </a:r>
            <a:r>
              <a:rPr lang="en-US" sz="2400" dirty="0">
                <a:solidFill>
                  <a:prstClr val="black"/>
                </a:solidFill>
                <a:latin typeface="Calibri"/>
                <a:hlinkClick r:id="rId3"/>
              </a:rPr>
              <a:t>https://crowd.cc/s/zN7K</a:t>
            </a:r>
            <a:r>
              <a:rPr lang="en-US" sz="2400" dirty="0">
                <a:solidFill>
                  <a:prstClr val="black"/>
                </a:solidFill>
                <a:latin typeface="Calibri"/>
              </a:rPr>
              <a:t>  </a:t>
            </a:r>
          </a:p>
          <a:p>
            <a:pPr lvl="1" defTabSz="914400"/>
            <a:r>
              <a:rPr lang="en-US" sz="2400" dirty="0">
                <a:solidFill>
                  <a:prstClr val="black"/>
                </a:solidFill>
                <a:latin typeface="Calibri"/>
              </a:rPr>
              <a:t>Or search for “SharePoint Fest” in                           App Store</a:t>
            </a:r>
          </a:p>
          <a:p>
            <a:pPr defTabSz="914400"/>
            <a:endParaRPr lang="en-US" sz="1200" kern="3000" spc="30" dirty="0">
              <a:solidFill>
                <a:prstClr val="black">
                  <a:lumMod val="75000"/>
                  <a:lumOff val="25000"/>
                </a:prstClr>
              </a:solidFill>
              <a:latin typeface="Calibri"/>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758" y="6292556"/>
            <a:ext cx="460860" cy="507495"/>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295" y="143172"/>
            <a:ext cx="460860" cy="507495"/>
          </a:xfrm>
          <a:prstGeom prst="rect">
            <a:avLst/>
          </a:prstGeom>
        </p:spPr>
      </p:pic>
      <p:sp>
        <p:nvSpPr>
          <p:cNvPr id="34" name="TextBox 33"/>
          <p:cNvSpPr txBox="1"/>
          <p:nvPr/>
        </p:nvSpPr>
        <p:spPr>
          <a:xfrm>
            <a:off x="4252560" y="202980"/>
            <a:ext cx="4608600" cy="369332"/>
          </a:xfrm>
          <a:prstGeom prst="rect">
            <a:avLst/>
          </a:prstGeom>
          <a:noFill/>
        </p:spPr>
        <p:txBody>
          <a:bodyPr wrap="square" rtlCol="0">
            <a:spAutoFit/>
          </a:bodyPr>
          <a:lstStyle/>
          <a:p>
            <a:pPr defTabSz="914400"/>
            <a:r>
              <a:rPr lang="en-US" i="1" kern="3000" spc="30" dirty="0">
                <a:solidFill>
                  <a:prstClr val="black">
                    <a:lumMod val="75000"/>
                    <a:lumOff val="25000"/>
                  </a:prstClr>
                </a:solidFill>
                <a:latin typeface="Cambria" pitchFamily="18" charset="0"/>
              </a:rPr>
              <a:t>Learn from the Top SharePoint Experts</a:t>
            </a:r>
          </a:p>
        </p:txBody>
      </p:sp>
      <p:sp>
        <p:nvSpPr>
          <p:cNvPr id="35" name="TextBox 34"/>
          <p:cNvSpPr txBox="1"/>
          <p:nvPr/>
        </p:nvSpPr>
        <p:spPr>
          <a:xfrm>
            <a:off x="1488070" y="6249161"/>
            <a:ext cx="1854995" cy="369332"/>
          </a:xfrm>
          <a:prstGeom prst="rect">
            <a:avLst/>
          </a:prstGeom>
          <a:noFill/>
          <a:effectLst>
            <a:outerShdw blurRad="50800" dist="38100" dir="5400000" algn="t" rotWithShape="0">
              <a:prstClr val="black">
                <a:alpha val="40000"/>
              </a:prstClr>
            </a:outerShdw>
          </a:effectLst>
        </p:spPr>
        <p:txBody>
          <a:bodyPr wrap="none" rtlCol="0">
            <a:spAutoFit/>
          </a:bodyPr>
          <a:lstStyle/>
          <a:p>
            <a:pPr defTabSz="914400"/>
            <a:r>
              <a:rPr lang="en-US" kern="3000" spc="30" dirty="0">
                <a:solidFill>
                  <a:prstClr val="white">
                    <a:lumMod val="95000"/>
                  </a:prstClr>
                </a:solidFill>
                <a:latin typeface="Myriad Pro Light" panose="020B0603030403020204" pitchFamily="34" charset="0"/>
              </a:rPr>
              <a:t>SharePoint Fest</a:t>
            </a:r>
          </a:p>
        </p:txBody>
      </p:sp>
      <p:sp>
        <p:nvSpPr>
          <p:cNvPr id="36" name="TextBox 35"/>
          <p:cNvSpPr txBox="1"/>
          <p:nvPr/>
        </p:nvSpPr>
        <p:spPr>
          <a:xfrm>
            <a:off x="1977353" y="6499638"/>
            <a:ext cx="841577" cy="307777"/>
          </a:xfrm>
          <a:prstGeom prst="rect">
            <a:avLst/>
          </a:prstGeom>
          <a:noFill/>
          <a:effectLst>
            <a:outerShdw blurRad="50800" dist="38100" dir="5400000" algn="t" rotWithShape="0">
              <a:prstClr val="black">
                <a:alpha val="40000"/>
              </a:prstClr>
            </a:outerShdw>
          </a:effectLst>
        </p:spPr>
        <p:txBody>
          <a:bodyPr wrap="none" rtlCol="0">
            <a:spAutoFit/>
          </a:bodyPr>
          <a:lstStyle/>
          <a:p>
            <a:pPr defTabSz="914400"/>
            <a:r>
              <a:rPr lang="en-US" sz="1400" i="1" kern="3000" spc="30" dirty="0">
                <a:solidFill>
                  <a:prstClr val="white">
                    <a:lumMod val="95000"/>
                  </a:prstClr>
                </a:solidFill>
                <a:latin typeface="Cambria" pitchFamily="18" charset="0"/>
              </a:rPr>
              <a:t>DC 2017</a:t>
            </a:r>
          </a:p>
        </p:txBody>
      </p:sp>
      <p:sp>
        <p:nvSpPr>
          <p:cNvPr id="37" name="Footer Placeholder 15"/>
          <p:cNvSpPr>
            <a:spLocks noGrp="1"/>
          </p:cNvSpPr>
          <p:nvPr>
            <p:ph type="ftr" sz="quarter" idx="11"/>
          </p:nvPr>
        </p:nvSpPr>
        <p:spPr>
          <a:xfrm>
            <a:off x="3352166" y="6379134"/>
            <a:ext cx="2052544" cy="286926"/>
          </a:xfrm>
        </p:spPr>
        <p:txBody>
          <a:bodyPr anchor="t"/>
          <a:lstStyle/>
          <a:p>
            <a:pPr algn="l" defTabSz="914400"/>
            <a:r>
              <a:rPr lang="en-US" sz="1000" kern="3000" spc="30" dirty="0">
                <a:solidFill>
                  <a:prstClr val="white"/>
                </a:solidFill>
                <a:effectLst>
                  <a:outerShdw blurRad="50800" dist="38100" dir="5400000" algn="t" rotWithShape="0">
                    <a:prstClr val="black">
                      <a:alpha val="40000"/>
                    </a:prstClr>
                  </a:outerShdw>
                </a:effectLst>
                <a:latin typeface="Calibri"/>
              </a:rPr>
              <a:t>WWW.SHAREPOINTFEST.COM  </a:t>
            </a:r>
            <a:endParaRPr lang="en-US" sz="1000" dirty="0">
              <a:solidFill>
                <a:prstClr val="black">
                  <a:tint val="75000"/>
                </a:prstClr>
              </a:solidFill>
              <a:effectLst>
                <a:outerShdw blurRad="50800" dist="38100" dir="5400000" algn="t" rotWithShape="0">
                  <a:prstClr val="black">
                    <a:alpha val="40000"/>
                  </a:prstClr>
                </a:outerShdw>
              </a:effectLst>
              <a:latin typeface="Calibri"/>
            </a:endParaRPr>
          </a:p>
        </p:txBody>
      </p:sp>
      <p:grpSp>
        <p:nvGrpSpPr>
          <p:cNvPr id="6" name="Group 5"/>
          <p:cNvGrpSpPr/>
          <p:nvPr/>
        </p:nvGrpSpPr>
        <p:grpSpPr>
          <a:xfrm>
            <a:off x="7701148" y="1776665"/>
            <a:ext cx="2199274" cy="4285648"/>
            <a:chOff x="6177148" y="1776665"/>
            <a:chExt cx="2199274" cy="4285648"/>
          </a:xfrm>
        </p:grpSpPr>
        <p:pic>
          <p:nvPicPr>
            <p:cNvPr id="18" name="Picture 17"/>
            <p:cNvPicPr>
              <a:picLocks noChangeAspect="1"/>
            </p:cNvPicPr>
            <p:nvPr/>
          </p:nvPicPr>
          <p:blipFill>
            <a:blip r:embed="rId5"/>
            <a:stretch>
              <a:fillRect/>
            </a:stretch>
          </p:blipFill>
          <p:spPr>
            <a:xfrm>
              <a:off x="6177148" y="1776665"/>
              <a:ext cx="2199274" cy="4285648"/>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854" t="1790" b="2432"/>
            <a:stretch/>
          </p:blipFill>
          <p:spPr>
            <a:xfrm>
              <a:off x="6377035" y="2315255"/>
              <a:ext cx="1774825" cy="3110805"/>
            </a:xfrm>
            <a:prstGeom prst="rect">
              <a:avLst/>
            </a:prstGeom>
          </p:spPr>
        </p:pic>
      </p:grpSp>
    </p:spTree>
    <p:extLst>
      <p:ext uri="{BB962C8B-B14F-4D97-AF65-F5344CB8AC3E}">
        <p14:creationId xmlns:p14="http://schemas.microsoft.com/office/powerpoint/2010/main" val="243663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2929721" y="1010395"/>
            <a:ext cx="6121855" cy="115277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54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p>
        </p:txBody>
      </p:sp>
      <p:sp>
        <p:nvSpPr>
          <p:cNvPr id="2" name="Subtitle 1"/>
          <p:cNvSpPr>
            <a:spLocks noGrp="1"/>
          </p:cNvSpPr>
          <p:nvPr>
            <p:ph type="body" idx="1"/>
          </p:nvPr>
        </p:nvSpPr>
        <p:spPr>
          <a:xfrm>
            <a:off x="4274024" y="2313296"/>
            <a:ext cx="3433246" cy="2265528"/>
          </a:xfrm>
        </p:spPr>
        <p:txBody>
          <a:bodyPr>
            <a:normAutofit/>
          </a:bodyPr>
          <a:lstStyle/>
          <a:p>
            <a:r>
              <a:rPr lang="en-US" dirty="0">
                <a:solidFill>
                  <a:schemeClr val="accent5">
                    <a:lumMod val="60000"/>
                    <a:lumOff val="40000"/>
                  </a:schemeClr>
                </a:solidFill>
              </a:rPr>
              <a:t>Contact Information</a:t>
            </a:r>
          </a:p>
          <a:p>
            <a:pPr lvl="1" algn="r"/>
            <a:r>
              <a:rPr lang="en-US" dirty="0">
                <a:solidFill>
                  <a:schemeClr val="bg2">
                    <a:lumMod val="50000"/>
                  </a:schemeClr>
                </a:solidFill>
              </a:rPr>
              <a:t>Email: Paul.Stork@bluechip-llc.com</a:t>
            </a:r>
          </a:p>
          <a:p>
            <a:pPr lvl="1" algn="r"/>
            <a:r>
              <a:rPr lang="en-US" dirty="0">
                <a:solidFill>
                  <a:schemeClr val="bg2">
                    <a:lumMod val="50000"/>
                  </a:schemeClr>
                </a:solidFill>
              </a:rPr>
              <a:t>Blog: http://dontPaPanic.com/blog</a:t>
            </a:r>
          </a:p>
          <a:p>
            <a:pPr lvl="1" algn="r"/>
            <a:r>
              <a:rPr lang="en-US" dirty="0">
                <a:solidFill>
                  <a:schemeClr val="bg2">
                    <a:lumMod val="50000"/>
                  </a:schemeClr>
                </a:solidFill>
              </a:rPr>
              <a:t>Twitter: @</a:t>
            </a:r>
            <a:r>
              <a:rPr lang="en-US" dirty="0" err="1">
                <a:solidFill>
                  <a:schemeClr val="bg2">
                    <a:lumMod val="50000"/>
                  </a:schemeClr>
                </a:solidFill>
              </a:rPr>
              <a:t>PStork</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284310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gone from SharePoint 2016</a:t>
            </a:r>
            <a:endParaRPr lang="en-US" dirty="0">
              <a:solidFill>
                <a:schemeClr val="accent1"/>
              </a:solidFill>
            </a:endParaRPr>
          </a:p>
        </p:txBody>
      </p:sp>
      <p:sp>
        <p:nvSpPr>
          <p:cNvPr id="3" name="Content Placeholder 2"/>
          <p:cNvSpPr>
            <a:spLocks noGrp="1"/>
          </p:cNvSpPr>
          <p:nvPr>
            <p:ph idx="1"/>
          </p:nvPr>
        </p:nvSpPr>
        <p:spPr>
          <a:xfrm>
            <a:off x="429578" y="2314916"/>
            <a:ext cx="6797451" cy="4229185"/>
          </a:xfrm>
        </p:spPr>
        <p:txBody>
          <a:bodyPr>
            <a:normAutofit fontScale="85000" lnSpcReduction="10000"/>
          </a:bodyPr>
          <a:lstStyle/>
          <a:p>
            <a:r>
              <a:rPr lang="en-US" dirty="0"/>
              <a:t>SharePoint Foundation</a:t>
            </a:r>
          </a:p>
          <a:p>
            <a:pPr lvl="1"/>
            <a:r>
              <a:rPr lang="en-US" dirty="0">
                <a:solidFill>
                  <a:srgbClr val="2A2A2A"/>
                </a:solidFill>
              </a:rPr>
              <a:t>SharePoint Foundation 2013 remains available for use. </a:t>
            </a:r>
            <a:endParaRPr lang="en-US" sz="2000" dirty="0">
              <a:solidFill>
                <a:srgbClr val="2A2A2A"/>
              </a:solidFill>
              <a:latin typeface="Calibri" panose="020F0502020204030204" pitchFamily="34" charset="0"/>
            </a:endParaRPr>
          </a:p>
          <a:p>
            <a:r>
              <a:rPr lang="en-US" dirty="0"/>
              <a:t>Standalone Install mode</a:t>
            </a:r>
          </a:p>
          <a:p>
            <a:pPr lvl="1"/>
            <a:r>
              <a:rPr lang="en-US" dirty="0">
                <a:solidFill>
                  <a:srgbClr val="2A2A2A"/>
                </a:solidFill>
              </a:rPr>
              <a:t>SQL Express no longer supported.</a:t>
            </a:r>
            <a:endParaRPr lang="en-US" dirty="0"/>
          </a:p>
          <a:p>
            <a:r>
              <a:rPr lang="en-US" dirty="0"/>
              <a:t>ForeFront Identity Manager client (FIM)</a:t>
            </a:r>
          </a:p>
          <a:p>
            <a:pPr lvl="1"/>
            <a:r>
              <a:rPr lang="en-US" dirty="0"/>
              <a:t>Microsoft Identity Manager 2016 (MIM) is one method suggested to manage identity within SharePoint.</a:t>
            </a:r>
          </a:p>
          <a:p>
            <a:r>
              <a:rPr lang="en-US" dirty="0"/>
              <a:t>Excel Services in SharePoint</a:t>
            </a:r>
          </a:p>
          <a:p>
            <a:pPr lvl="1"/>
            <a:r>
              <a:rPr lang="en-US" dirty="0">
                <a:solidFill>
                  <a:srgbClr val="2A2A2A"/>
                </a:solidFill>
              </a:rPr>
              <a:t>Excel Services functionality is now part of Excel Online in the new Office Online Server .</a:t>
            </a:r>
            <a:endParaRPr lang="en-US" dirty="0"/>
          </a:p>
          <a:p>
            <a:endParaRPr lang="en-US" dirty="0"/>
          </a:p>
          <a:p>
            <a:endParaRPr lang="en-US" dirty="0"/>
          </a:p>
          <a:p>
            <a:endParaRPr lang="en-US" dirty="0"/>
          </a:p>
          <a:p>
            <a:endParaRPr lang="en-US" dirty="0"/>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995" y="3557423"/>
            <a:ext cx="3200400" cy="1103010"/>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795" y="4660433"/>
            <a:ext cx="1371600" cy="1036458"/>
          </a:xfrm>
          <a:prstGeom prst="rect">
            <a:avLst/>
          </a:prstGeom>
        </p:spPr>
      </p:pic>
      <p:pic>
        <p:nvPicPr>
          <p:cNvPr id="15" name="Content Placeholder 14"/>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8177995" y="1957223"/>
            <a:ext cx="1600200" cy="16002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3496" y="2071523"/>
            <a:ext cx="1371600" cy="1371600"/>
          </a:xfrm>
          <a:prstGeom prst="rect">
            <a:avLst/>
          </a:prstGeom>
        </p:spPr>
      </p:pic>
    </p:spTree>
    <p:extLst>
      <p:ext uri="{BB962C8B-B14F-4D97-AF65-F5344CB8AC3E}">
        <p14:creationId xmlns:p14="http://schemas.microsoft.com/office/powerpoint/2010/main" val="26466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gone from SharePoint 2016</a:t>
            </a:r>
            <a:r>
              <a:rPr lang="en-US" dirty="0">
                <a:solidFill>
                  <a:schemeClr val="accent1"/>
                </a:solidFill>
              </a:rPr>
              <a:t>a</a:t>
            </a:r>
          </a:p>
        </p:txBody>
      </p:sp>
      <p:sp>
        <p:nvSpPr>
          <p:cNvPr id="3" name="Content Placeholder 2"/>
          <p:cNvSpPr>
            <a:spLocks noGrp="1"/>
          </p:cNvSpPr>
          <p:nvPr>
            <p:ph idx="1"/>
          </p:nvPr>
        </p:nvSpPr>
        <p:spPr>
          <a:xfrm>
            <a:off x="581193" y="2180497"/>
            <a:ext cx="7520391" cy="4275167"/>
          </a:xfrm>
        </p:spPr>
        <p:txBody>
          <a:bodyPr>
            <a:normAutofit/>
          </a:bodyPr>
          <a:lstStyle/>
          <a:p>
            <a:r>
              <a:rPr lang="en-US" dirty="0"/>
              <a:t>SharePoint BI capabilities</a:t>
            </a:r>
          </a:p>
          <a:p>
            <a:pPr lvl="1"/>
            <a:r>
              <a:rPr lang="en-US" dirty="0"/>
              <a:t>SQL Server 2016 CTP 3.1 required.</a:t>
            </a:r>
          </a:p>
          <a:p>
            <a:r>
              <a:rPr lang="en-US" dirty="0"/>
              <a:t>Tags and Notes</a:t>
            </a:r>
          </a:p>
          <a:p>
            <a:r>
              <a:rPr lang="en-US" dirty="0"/>
              <a:t>Stsadm.exe</a:t>
            </a:r>
            <a:endParaRPr lang="en-US" dirty="0">
              <a:sym typeface="Wingdings" panose="05000000000000000000" pitchFamily="2" charset="2"/>
            </a:endParaRPr>
          </a:p>
          <a:p>
            <a:pPr lvl="1"/>
            <a:r>
              <a:rPr lang="en-US" dirty="0">
                <a:solidFill>
                  <a:srgbClr val="2A2A2A"/>
                </a:solidFill>
              </a:rPr>
              <a:t>The Stsadm command-line tool is still deprecated, but it is still being shipped to support compatibility with previous product versions.</a:t>
            </a:r>
          </a:p>
          <a:p>
            <a:r>
              <a:rPr lang="en-US" dirty="0"/>
              <a:t>Duet Enterprise for Microsoft SharePoint</a:t>
            </a:r>
          </a:p>
          <a:p>
            <a:endParaRPr lang="en-US" dirty="0"/>
          </a:p>
          <a:p>
            <a:endParaRPr lang="en-US" dirty="0"/>
          </a:p>
          <a:p>
            <a:endParaRPr lang="en-US" dirty="0"/>
          </a:p>
          <a:p>
            <a:endParaRPr lang="en-US" dirty="0"/>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713" y="1913116"/>
            <a:ext cx="1600200" cy="160020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913" y="2141716"/>
            <a:ext cx="1575954" cy="1600200"/>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9913" y="2141716"/>
            <a:ext cx="1371600" cy="1371600"/>
          </a:xfrm>
          <a:prstGeom prst="rect">
            <a:avLst/>
          </a:prstGeom>
        </p:spPr>
      </p:pic>
      <p:pic>
        <p:nvPicPr>
          <p:cNvPr id="12" name="Content Placeholder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312" y="3806807"/>
            <a:ext cx="3001201" cy="1844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0544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upgrade – Collaboration</a:t>
            </a:r>
          </a:p>
        </p:txBody>
      </p:sp>
      <p:sp>
        <p:nvSpPr>
          <p:cNvPr id="3" name="Slide Number Placeholder 2"/>
          <p:cNvSpPr>
            <a:spLocks noGrp="1"/>
          </p:cNvSpPr>
          <p:nvPr>
            <p:ph type="sldNum" sz="quarter" idx="4"/>
          </p:nvPr>
        </p:nvSpPr>
        <p:spPr/>
        <p:txBody>
          <a:bodyPr/>
          <a:lstStyle/>
          <a:p>
            <a:fld id="{4632F701-51E0-4603-A320-C3595F47AFC6}" type="slidenum">
              <a:rPr lang="en-US" smtClean="0"/>
              <a:pPr/>
              <a:t>6</a:t>
            </a:fld>
            <a:endParaRPr lang="en-US"/>
          </a:p>
        </p:txBody>
      </p:sp>
      <p:sp>
        <p:nvSpPr>
          <p:cNvPr id="4" name="Content Placeholder 3"/>
          <p:cNvSpPr>
            <a:spLocks noGrp="1"/>
          </p:cNvSpPr>
          <p:nvPr>
            <p:ph idx="1"/>
          </p:nvPr>
        </p:nvSpPr>
        <p:spPr/>
        <p:txBody>
          <a:bodyPr/>
          <a:lstStyle/>
          <a:p>
            <a:r>
              <a:rPr lang="en-US" dirty="0"/>
              <a:t>Improved Collaboration Experience</a:t>
            </a:r>
          </a:p>
          <a:p>
            <a:pPr lvl="1"/>
            <a:r>
              <a:rPr lang="en-US" dirty="0"/>
              <a:t>Enhanced Mobile Experience </a:t>
            </a:r>
          </a:p>
          <a:p>
            <a:pPr lvl="1"/>
            <a:r>
              <a:rPr lang="en-US" dirty="0"/>
              <a:t>Open Document Format (ODF) support</a:t>
            </a:r>
          </a:p>
          <a:p>
            <a:pPr lvl="1"/>
            <a:r>
              <a:rPr lang="en-US" dirty="0"/>
              <a:t>Durable Links</a:t>
            </a:r>
          </a:p>
          <a:p>
            <a:pPr lvl="1"/>
            <a:r>
              <a:rPr lang="en-US" dirty="0"/>
              <a:t>Improved App Launcher UI</a:t>
            </a:r>
          </a:p>
          <a:p>
            <a:pPr lvl="1"/>
            <a:endParaRPr lang="en-US" dirty="0"/>
          </a:p>
        </p:txBody>
      </p:sp>
    </p:spTree>
    <p:extLst>
      <p:ext uri="{BB962C8B-B14F-4D97-AF65-F5344CB8AC3E}">
        <p14:creationId xmlns:p14="http://schemas.microsoft.com/office/powerpoint/2010/main" val="1120380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Infrastructure</a:t>
            </a:r>
          </a:p>
        </p:txBody>
      </p:sp>
      <p:sp>
        <p:nvSpPr>
          <p:cNvPr id="3" name="Slide Number Placeholder 2"/>
          <p:cNvSpPr>
            <a:spLocks noGrp="1"/>
          </p:cNvSpPr>
          <p:nvPr>
            <p:ph type="sldNum" sz="quarter" idx="4"/>
          </p:nvPr>
        </p:nvSpPr>
        <p:spPr/>
        <p:txBody>
          <a:bodyPr/>
          <a:lstStyle/>
          <a:p>
            <a:fld id="{4632F701-51E0-4603-A320-C3595F47AFC6}" type="slidenum">
              <a:rPr lang="en-US" smtClean="0"/>
              <a:pPr/>
              <a:t>7</a:t>
            </a:fld>
            <a:endParaRPr lang="en-US"/>
          </a:p>
        </p:txBody>
      </p:sp>
      <p:sp>
        <p:nvSpPr>
          <p:cNvPr id="4" name="Content Placeholder 3"/>
          <p:cNvSpPr>
            <a:spLocks noGrp="1"/>
          </p:cNvSpPr>
          <p:nvPr>
            <p:ph idx="1"/>
          </p:nvPr>
        </p:nvSpPr>
        <p:spPr/>
        <p:txBody>
          <a:bodyPr/>
          <a:lstStyle/>
          <a:p>
            <a:r>
              <a:rPr lang="en-US" dirty="0"/>
              <a:t>Improved Infrastructure and Performance</a:t>
            </a:r>
          </a:p>
          <a:p>
            <a:pPr lvl="1"/>
            <a:r>
              <a:rPr lang="en-US" dirty="0"/>
              <a:t>Zero Downtime Patching </a:t>
            </a:r>
          </a:p>
          <a:p>
            <a:pPr lvl="1"/>
            <a:r>
              <a:rPr lang="en-US" dirty="0"/>
              <a:t>Increased Capacities</a:t>
            </a:r>
          </a:p>
          <a:p>
            <a:pPr lvl="1"/>
            <a:r>
              <a:rPr lang="en-US" dirty="0"/>
              <a:t>Faster Site Collection Creation</a:t>
            </a:r>
          </a:p>
          <a:p>
            <a:pPr lvl="1"/>
            <a:r>
              <a:rPr lang="en-US" dirty="0" err="1"/>
              <a:t>MinRole</a:t>
            </a:r>
            <a:r>
              <a:rPr lang="en-US" dirty="0"/>
              <a:t> Management</a:t>
            </a:r>
          </a:p>
          <a:p>
            <a:endParaRPr lang="en-US" dirty="0"/>
          </a:p>
        </p:txBody>
      </p:sp>
    </p:spTree>
    <p:extLst>
      <p:ext uri="{BB962C8B-B14F-4D97-AF65-F5344CB8AC3E}">
        <p14:creationId xmlns:p14="http://schemas.microsoft.com/office/powerpoint/2010/main" val="85042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hybrid</a:t>
            </a:r>
          </a:p>
        </p:txBody>
      </p:sp>
      <p:sp>
        <p:nvSpPr>
          <p:cNvPr id="3" name="Slide Number Placeholder 2"/>
          <p:cNvSpPr>
            <a:spLocks noGrp="1"/>
          </p:cNvSpPr>
          <p:nvPr>
            <p:ph type="sldNum" sz="quarter" idx="4"/>
          </p:nvPr>
        </p:nvSpPr>
        <p:spPr/>
        <p:txBody>
          <a:bodyPr/>
          <a:lstStyle/>
          <a:p>
            <a:fld id="{4632F701-51E0-4603-A320-C3595F47AFC6}" type="slidenum">
              <a:rPr lang="en-US" smtClean="0"/>
              <a:pPr/>
              <a:t>8</a:t>
            </a:fld>
            <a:endParaRPr lang="en-US"/>
          </a:p>
        </p:txBody>
      </p:sp>
      <p:sp>
        <p:nvSpPr>
          <p:cNvPr id="4" name="Content Placeholder 3"/>
          <p:cNvSpPr>
            <a:spLocks noGrp="1"/>
          </p:cNvSpPr>
          <p:nvPr>
            <p:ph idx="1"/>
          </p:nvPr>
        </p:nvSpPr>
        <p:spPr/>
        <p:txBody>
          <a:bodyPr/>
          <a:lstStyle/>
          <a:p>
            <a:r>
              <a:rPr lang="en-US" dirty="0"/>
              <a:t>New Compliance Center and Data Loss Protection</a:t>
            </a:r>
          </a:p>
          <a:p>
            <a:r>
              <a:rPr lang="en-US" dirty="0"/>
              <a:t>Hybrid Support</a:t>
            </a:r>
          </a:p>
          <a:p>
            <a:pPr lvl="1"/>
            <a:r>
              <a:rPr lang="en-US" dirty="0"/>
              <a:t>Hybrid Sites</a:t>
            </a:r>
          </a:p>
          <a:p>
            <a:pPr lvl="1"/>
            <a:r>
              <a:rPr lang="en-US" dirty="0"/>
              <a:t>Hybrid OneDrive</a:t>
            </a:r>
          </a:p>
          <a:p>
            <a:pPr lvl="1"/>
            <a:r>
              <a:rPr lang="en-US" dirty="0"/>
              <a:t>Cloud Hybrid Search</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350" y="4024517"/>
            <a:ext cx="5209636" cy="1802386"/>
          </a:xfrm>
          <a:prstGeom prst="rect">
            <a:avLst/>
          </a:prstGeom>
          <a:ln w="127000" cap="rnd">
            <a:solidFill>
              <a:srgbClr val="FFFFFF"/>
            </a:solidFill>
          </a:ln>
          <a:effectLst>
            <a:outerShdw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4889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Challenges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9</a:t>
            </a:fld>
            <a:endParaRPr lang="en-US"/>
          </a:p>
        </p:txBody>
      </p:sp>
      <p:sp>
        <p:nvSpPr>
          <p:cNvPr id="4" name="Content Placeholder 3"/>
          <p:cNvSpPr>
            <a:spLocks noGrp="1"/>
          </p:cNvSpPr>
          <p:nvPr>
            <p:ph idx="1"/>
          </p:nvPr>
        </p:nvSpPr>
        <p:spPr>
          <a:xfrm>
            <a:off x="581193" y="2180497"/>
            <a:ext cx="11029617" cy="4149051"/>
          </a:xfrm>
        </p:spPr>
        <p:txBody>
          <a:bodyPr>
            <a:normAutofit/>
          </a:bodyPr>
          <a:lstStyle/>
          <a:p>
            <a:r>
              <a:rPr lang="en-US" dirty="0"/>
              <a:t>Challenges</a:t>
            </a:r>
          </a:p>
          <a:p>
            <a:pPr lvl="1"/>
            <a:r>
              <a:rPr lang="en-US" dirty="0"/>
              <a:t>Durable Links requires Office Online Server</a:t>
            </a:r>
          </a:p>
          <a:p>
            <a:pPr lvl="1"/>
            <a:r>
              <a:rPr lang="en-US" dirty="0"/>
              <a:t>Full Trust Code</a:t>
            </a:r>
          </a:p>
          <a:p>
            <a:pPr lvl="2"/>
            <a:r>
              <a:rPr lang="en-US" dirty="0"/>
              <a:t>Still Supported</a:t>
            </a:r>
          </a:p>
          <a:p>
            <a:pPr lvl="2"/>
            <a:r>
              <a:rPr lang="en-US" dirty="0"/>
              <a:t>Could cause Upgrade issues</a:t>
            </a:r>
          </a:p>
          <a:p>
            <a:pPr lvl="1"/>
            <a:r>
              <a:rPr lang="en-US" dirty="0"/>
              <a:t>Need more servers</a:t>
            </a:r>
          </a:p>
          <a:p>
            <a:pPr lvl="2"/>
            <a:r>
              <a:rPr lang="en-US" dirty="0"/>
              <a:t>SharePoint 2013 – Minimal HA environment 7 Servers</a:t>
            </a:r>
          </a:p>
          <a:p>
            <a:pPr lvl="2"/>
            <a:r>
              <a:rPr lang="en-US" dirty="0"/>
              <a:t>SharePoint 2016 – Minimal HA environment 11 Servers</a:t>
            </a:r>
          </a:p>
          <a:p>
            <a:endParaRPr lang="en-US" dirty="0"/>
          </a:p>
        </p:txBody>
      </p:sp>
    </p:spTree>
    <p:extLst>
      <p:ext uri="{BB962C8B-B14F-4D97-AF65-F5344CB8AC3E}">
        <p14:creationId xmlns:p14="http://schemas.microsoft.com/office/powerpoint/2010/main" val="283788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vidend">
  <a:themeElements>
    <a:clrScheme name="Blue Chip PPT Color Palette">
      <a:dk1>
        <a:srgbClr val="3D3D3D"/>
      </a:dk1>
      <a:lt1>
        <a:sysClr val="window" lastClr="FFFFFF"/>
      </a:lt1>
      <a:dk2>
        <a:srgbClr val="3D3D3D"/>
      </a:dk2>
      <a:lt2>
        <a:srgbClr val="EBEBEB"/>
      </a:lt2>
      <a:accent1>
        <a:srgbClr val="003F77"/>
      </a:accent1>
      <a:accent2>
        <a:srgbClr val="0085CA"/>
      </a:accent2>
      <a:accent3>
        <a:srgbClr val="63A70A"/>
      </a:accent3>
      <a:accent4>
        <a:srgbClr val="53565A"/>
      </a:accent4>
      <a:accent5>
        <a:srgbClr val="007BB8"/>
      </a:accent5>
      <a:accent6>
        <a:srgbClr val="FFC61E"/>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lue Chip - 4x3 PowerPoint Template - External Use v2.potx" id="{DD6654A6-00F4-4AE4-82D7-62B0B8413477}" vid="{A2B12408-7E73-4C0A-B17B-D90C7357B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Props1.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02ED8E-EAD7-436E-8DB1-C74E3E8F1FB5}">
  <ds:schemaRefs>
    <ds:schemaRef ds:uri="http://schemas.microsoft.com/sharepoint/v3/contenttype/forms"/>
  </ds:schemaRefs>
</ds:datastoreItem>
</file>

<file path=customXml/itemProps3.xml><?xml version="1.0" encoding="utf-8"?>
<ds:datastoreItem xmlns:ds="http://schemas.openxmlformats.org/officeDocument/2006/customXml" ds:itemID="{2606081F-5B85-491E-B740-7EC125D3BCB5}">
  <ds:schemaRefs>
    <ds:schemaRef ds:uri="http://purl.org/dc/dcmitype/"/>
    <ds:schemaRef ds:uri="28f7853a-070b-4fb9-a0ed-3fa33262d269"/>
    <ds:schemaRef ds:uri="e2692c95-e544-4f2f-834d-b4a7d732d62b"/>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57e33ca-d230-4e4a-9228-12a73b3865b3"/>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3394</TotalTime>
  <Words>2965</Words>
  <Application>Microsoft Office PowerPoint</Application>
  <PresentationFormat>Widescreen</PresentationFormat>
  <Paragraphs>486</Paragraphs>
  <Slides>32</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Calibri</vt:lpstr>
      <vt:lpstr>Cambria</vt:lpstr>
      <vt:lpstr>Courier New</vt:lpstr>
      <vt:lpstr>Gill Sans MT</vt:lpstr>
      <vt:lpstr>Myriad Pro Light</vt:lpstr>
      <vt:lpstr>Rockwell</vt:lpstr>
      <vt:lpstr>Segoe UI</vt:lpstr>
      <vt:lpstr>Times New Roman</vt:lpstr>
      <vt:lpstr>Wingdings</vt:lpstr>
      <vt:lpstr>Wingdings 2</vt:lpstr>
      <vt:lpstr>1_Dividend</vt:lpstr>
      <vt:lpstr>Office Theme</vt:lpstr>
      <vt:lpstr>BV 202 - SharePoint 2016</vt:lpstr>
      <vt:lpstr>PowerPoint Presentation</vt:lpstr>
      <vt:lpstr>Agenda</vt:lpstr>
      <vt:lpstr>What’s gone from SharePoint 2016</vt:lpstr>
      <vt:lpstr>What’s gone from SharePoint 2016a</vt:lpstr>
      <vt:lpstr>Why upgrade – Collaboration</vt:lpstr>
      <vt:lpstr>Why upgrade - Infrastructure</vt:lpstr>
      <vt:lpstr>Why Upgrade? - hybrid</vt:lpstr>
      <vt:lpstr>Why Upgrade? - Challenges</vt:lpstr>
      <vt:lpstr>Expanded Collaboration Experience</vt:lpstr>
      <vt:lpstr>Collaboration - Mobile</vt:lpstr>
      <vt:lpstr>PowerPoint Presentation</vt:lpstr>
      <vt:lpstr>Collaboration – durable links</vt:lpstr>
      <vt:lpstr>Collaboration – APP Launcher</vt:lpstr>
      <vt:lpstr>Improved Infrastructure and Performance</vt:lpstr>
      <vt:lpstr>Infrastructure - Patching</vt:lpstr>
      <vt:lpstr>Infrastructure – Increased Limits</vt:lpstr>
      <vt:lpstr>Infrastructure – Fast Site Creation</vt:lpstr>
      <vt:lpstr>Infrastructure - minrole</vt:lpstr>
      <vt:lpstr>Infrastructure - minrole</vt:lpstr>
      <vt:lpstr>Better Hybrid Support</vt:lpstr>
      <vt:lpstr>Hybrid - Sites</vt:lpstr>
      <vt:lpstr>Hybrid - ONeDrive</vt:lpstr>
      <vt:lpstr>Hybrid – Cloud Search Service</vt:lpstr>
      <vt:lpstr>Hybrid Managed Metadata</vt:lpstr>
      <vt:lpstr>Hybrid Managed Metadata – cont.</vt:lpstr>
      <vt:lpstr>Feature Pack 1</vt:lpstr>
      <vt:lpstr>Feature Pack 1</vt:lpstr>
      <vt:lpstr>Other Talks at SharePoint Fest</vt:lpstr>
      <vt:lpstr>Additional resources</vt:lpstr>
      <vt:lpstr>PowerPoint Presentation</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Stork, Paul</dc:creator>
  <cp:lastModifiedBy>Stork, Paul</cp:lastModifiedBy>
  <cp:revision>387</cp:revision>
  <dcterms:created xsi:type="dcterms:W3CDTF">2016-02-17T20:23:09Z</dcterms:created>
  <dcterms:modified xsi:type="dcterms:W3CDTF">2017-04-20T15:29:55Z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